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67" r:id="rId5"/>
    <p:sldMasterId id="2147483779" r:id="rId6"/>
    <p:sldMasterId id="2147483791" r:id="rId7"/>
  </p:sldMasterIdLst>
  <p:notesMasterIdLst>
    <p:notesMasterId r:id="rId42"/>
  </p:notesMasterIdLst>
  <p:sldIdLst>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68" r:id="rId39"/>
    <p:sldId id="369" r:id="rId40"/>
    <p:sldId id="370"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600"/>
    <a:srgbClr val="00FFCC"/>
    <a:srgbClr val="663300"/>
    <a:srgbClr val="FF0000"/>
    <a:srgbClr val="00FF00"/>
    <a:srgbClr val="969696"/>
    <a:srgbClr val="FC38E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9" autoAdjust="0"/>
    <p:restoredTop sz="73578" autoAdjust="0"/>
  </p:normalViewPr>
  <p:slideViewPr>
    <p:cSldViewPr>
      <p:cViewPr varScale="1">
        <p:scale>
          <a:sx n="51" d="100"/>
          <a:sy n="51" d="100"/>
        </p:scale>
        <p:origin x="208" y="1512"/>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F20D2736-F235-4F3A-89B7-91C3DFDC6B52}" type="datetimeFigureOut">
              <a:rPr lang="en-US"/>
              <a:pPr>
                <a:defRPr/>
              </a:pPr>
              <a:t>2/5/24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68FC3FD6-E2BC-480A-8DF2-7979034C0837}" type="slidenum">
              <a:rPr lang="en-US"/>
              <a:pPr>
                <a:defRPr/>
              </a:pPr>
              <a:t>‹#›</a:t>
            </a:fld>
            <a:endParaRPr lang="en-US"/>
          </a:p>
        </p:txBody>
      </p:sp>
    </p:spTree>
    <p:extLst>
      <p:ext uri="{BB962C8B-B14F-4D97-AF65-F5344CB8AC3E}">
        <p14:creationId xmlns:p14="http://schemas.microsoft.com/office/powerpoint/2010/main" val="1311911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Augustine was responding to the thinking of his day by Christians who said</a:t>
            </a:r>
            <a:r>
              <a:rPr lang="en-US" baseline="0" dirty="0"/>
              <a:t>, “What hath Athens to do with Jerusalem? Why should we bring rhetoric into the teachings of the faith?”</a:t>
            </a:r>
          </a:p>
          <a:p>
            <a:r>
              <a:rPr lang="en-US" baseline="0" dirty="0"/>
              <a:t>Augustine was a master of rhetoric but saw this not as a hindrance but a benefit to the gospel.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FC3FD6-E2BC-480A-8DF2-7979034C0837}"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57173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Persuasion</a:t>
            </a:r>
            <a:r>
              <a:rPr lang="en-US" baseline="0" dirty="0"/>
              <a:t> is adapting the truth. We adapt when speaking to children, or seminarians, or adult believers, or the unsaved.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FC3FD6-E2BC-480A-8DF2-7979034C0837}"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68019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44F71-2F62-4B5E-BC8A-F79A1AE36B92}" type="slidenum">
              <a:rPr lang="en-US"/>
              <a:pPr>
                <a:defRPr/>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F8368E-13F4-4DEF-B63D-4824B56C53BA}"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179EF6-D23C-4CB1-92A5-745D03E84000}"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pPr>
              <a:defRPr/>
            </a:pPr>
            <a:fld id="{D390F1B0-FA7B-409E-B2A4-F8691DFCCD92}" type="slidenum">
              <a:rPr lang="en-US" smtClean="0"/>
              <a:pPr>
                <a:defRPr/>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60EA53-CD03-4260-8D25-0FFE80BC82AC}" type="slidenum">
              <a:rPr lang="en-US" smtClean="0"/>
              <a:pPr>
                <a:defRPr/>
              </a:pPr>
              <a:t>‹#›</a:t>
            </a:fld>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ADFFE3-1602-4B0D-A316-018685B54FE8}" type="slidenum">
              <a:rPr lang="en-US" smtClean="0"/>
              <a:pPr>
                <a:defRPr/>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C6C8FF-D25D-4E97-90A7-CA7289AEA471}" type="slidenum">
              <a:rPr lang="en-US" smtClean="0"/>
              <a:pPr>
                <a:defRPr/>
              </a:pPr>
              <a:t>‹#›</a:t>
            </a:fld>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7EF97CA-B27D-4D56-B865-F3D4B30D0060}" type="slidenum">
              <a:rPr lang="en-US" smtClean="0"/>
              <a:pPr>
                <a:defRPr/>
              </a:pPr>
              <a:t>‹#›</a:t>
            </a:fld>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E856D2B-3F9C-4906-884D-EF21B8043AFA}" type="slidenum">
              <a:rPr lang="en-US" smtClean="0"/>
              <a:pPr>
                <a:defRPr/>
              </a:pPr>
              <a:t>‹#›</a:t>
            </a:fld>
            <a:endParaRPr 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F3EADAC-8783-4795-8D71-0F5DF8DEB3AF}" type="slidenum">
              <a:rPr lang="en-US" smtClean="0"/>
              <a:pPr>
                <a:defRPr/>
              </a:pPr>
              <a:t>‹#›</a:t>
            </a:fld>
            <a:endParaRPr 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58D77C5-1A6C-4D6A-ABCF-A7B62463DD70}" type="slidenum">
              <a:rPr lang="en-US" smtClean="0"/>
              <a:pPr>
                <a:defRPr/>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36236A-2630-4768-8B3F-E28303B69098}" type="slidenum">
              <a:rPr lang="en-US"/>
              <a:pPr>
                <a:defRPr/>
              </a:pPr>
              <a:t>‹#›</a:t>
            </a:fld>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33845C2-79CE-425D-8EA8-985F38633E1C}" type="slidenum">
              <a:rPr lang="en-US" smtClean="0"/>
              <a:pPr>
                <a:defRPr/>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pPr>
              <a:defRPr/>
            </a:pPr>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8FC775-7D00-44FB-ABBB-A570BEDB432E}" type="slidenum">
              <a:rPr lang="en-US" smtClean="0"/>
              <a:pPr>
                <a:defRPr/>
              </a:pPr>
              <a:t>‹#›</a:t>
            </a:fld>
            <a:endParaRPr 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5CFF96-79FF-490E-96E1-1AF4EDD85239}" type="slidenum">
              <a:rPr lang="en-US" smtClean="0"/>
              <a:pPr>
                <a:defRPr/>
              </a:pPr>
              <a:t>‹#›</a:t>
            </a:fld>
            <a:endParaRPr 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eaLnBrk="1" fontAlgn="auto" hangingPunct="1">
              <a:spcBef>
                <a:spcPts val="0"/>
              </a:spcBef>
              <a:spcAft>
                <a:spcPts val="0"/>
              </a:spcAft>
            </a:pPr>
            <a:endParaRPr lang="en-US">
              <a:solidFill>
                <a:prstClr val="white"/>
              </a:solidFill>
              <a:latin typeface="Aria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eaLnBrk="1" fontAlgn="auto" hangingPunct="1">
              <a:spcBef>
                <a:spcPts val="0"/>
              </a:spcBef>
              <a:spcAft>
                <a:spcPts val="0"/>
              </a:spcAft>
            </a:pPr>
            <a:endParaRPr lang="en-US">
              <a:solidFill>
                <a:prstClr val="white"/>
              </a:solidFill>
              <a:latin typeface="Aria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a:solidFill>
                <a:srgbClr val="D4D2D0">
                  <a:shade val="50000"/>
                </a:srgbClr>
              </a:solidFill>
            </a:endParaRPr>
          </a:p>
        </p:txBody>
      </p:sp>
      <p:sp>
        <p:nvSpPr>
          <p:cNvPr id="27" name="Slide Number Placeholder 26"/>
          <p:cNvSpPr>
            <a:spLocks noGrp="1"/>
          </p:cNvSpPr>
          <p:nvPr>
            <p:ph type="sldNum" sz="quarter" idx="12"/>
          </p:nvPr>
        </p:nvSpPr>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77916367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873660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eaLnBrk="1" fontAlgn="auto" hangingPunct="1">
              <a:spcBef>
                <a:spcPts val="0"/>
              </a:spcBef>
              <a:spcAft>
                <a:spcPts val="0"/>
              </a:spcAft>
            </a:pPr>
            <a:endParaRPr lang="en-US">
              <a:solidFill>
                <a:prstClr val="white"/>
              </a:solidFill>
              <a:latin typeface="Aria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eaLnBrk="1" fontAlgn="auto" hangingPunct="1">
              <a:spcBef>
                <a:spcPts val="0"/>
              </a:spcBef>
              <a:spcAft>
                <a:spcPts val="0"/>
              </a:spcAft>
            </a:pPr>
            <a:endParaRPr lang="en-US">
              <a:solidFill>
                <a:prstClr val="white"/>
              </a:solidFill>
              <a:latin typeface="Aria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411634447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232734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250511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8" name="Slide Number Placeholder 7"/>
          <p:cNvSpPr>
            <a:spLocks noGrp="1"/>
          </p:cNvSpPr>
          <p:nvPr>
            <p:ph type="sldNum" sz="quarter" idx="11"/>
          </p:nvPr>
        </p:nvSpPr>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a:solidFill>
                <a:srgbClr val="D4D2D0">
                  <a:shade val="50000"/>
                </a:srgbClr>
              </a:solidFill>
            </a:endParaRPr>
          </a:p>
        </p:txBody>
      </p:sp>
    </p:spTree>
    <p:extLst>
      <p:ext uri="{BB962C8B-B14F-4D97-AF65-F5344CB8AC3E}">
        <p14:creationId xmlns:p14="http://schemas.microsoft.com/office/powerpoint/2010/main" val="1429974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79685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593800-245E-4543-BD58-AA3622A8888D}" type="slidenum">
              <a:rPr lang="en-US"/>
              <a:pPr>
                <a:defRPr/>
              </a:pPr>
              <a:t>‹#›</a:t>
            </a:fld>
            <a:endParaRPr lang="en-US"/>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770328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045891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878637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A7764D-E892-4CCE-88CA-DEFE90762037}" type="datetimeFigureOut">
              <a:rPr lang="en-US" smtClean="0">
                <a:solidFill>
                  <a:srgbClr val="D4D2D0">
                    <a:shade val="50000"/>
                  </a:srgbClr>
                </a:solidFill>
              </a:rPr>
              <a:pPr/>
              <a:t>2/5/24</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395C97C9-7215-4BA0-A2F7-9F5260B913A8}"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70636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38694549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59542543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70499894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17358332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19835643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3964130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0705CD-E4DF-46C6-B097-4C3B0DC5CA24}" type="slidenum">
              <a:rPr lang="en-US"/>
              <a:pPr>
                <a:defRPr/>
              </a:pPr>
              <a:t>‹#›</a:t>
            </a:fld>
            <a:endParaRPr lang="en-US"/>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53107258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16568083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10726271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28764195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8609954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621CEA-C565-4C85-9F4D-234A283498CE}"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9E2D91-CF8C-46D9-B891-EA804F6F579D}"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2539775-23E1-42AF-BE26-ECE95BA11F8B}"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9A7684-3C3F-4275-AFFE-BF1A5911882B}"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C11DBB-B614-4575-A0BE-001DCB235B78}"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0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30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30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8E0847DF-22C6-44E2-965F-C4CCEBC887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0ACBD2E2-8975-4A61-94BC-28F816E193D8}" type="slidenum">
              <a:rPr lang="en-US" smtClean="0"/>
              <a:pPr>
                <a:defRPr/>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spd="med">
    <p:fade/>
  </p:transition>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eaLnBrk="1" fontAlgn="auto" hangingPunct="1">
              <a:spcBef>
                <a:spcPts val="0"/>
              </a:spcBef>
              <a:spcAft>
                <a:spcPts val="0"/>
              </a:spcAft>
            </a:pPr>
            <a:endParaRPr lang="en-US">
              <a:solidFill>
                <a:prstClr val="white"/>
              </a:solidFill>
              <a:latin typeface="Aria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eaLnBrk="1" fontAlgn="auto" hangingPunct="1">
              <a:spcBef>
                <a:spcPts val="0"/>
              </a:spcBef>
              <a:spcAft>
                <a:spcPts val="0"/>
              </a:spcAft>
            </a:pPr>
            <a:endParaRPr lang="en-US">
              <a:solidFill>
                <a:prstClr val="white"/>
              </a:solidFill>
              <a:latin typeface="Aria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fontAlgn="auto">
              <a:spcBef>
                <a:spcPts val="0"/>
              </a:spcBef>
              <a:spcAft>
                <a:spcPts val="0"/>
              </a:spcAft>
            </a:pPr>
            <a:fld id="{D0A7764D-E892-4CCE-88CA-DEFE90762037}" type="datetimeFigureOut">
              <a:rPr lang="en-US" smtClean="0">
                <a:solidFill>
                  <a:srgbClr val="D4D2D0">
                    <a:shade val="50000"/>
                  </a:srgbClr>
                </a:solidFill>
                <a:latin typeface="Arial"/>
              </a:rPr>
              <a:pPr fontAlgn="auto">
                <a:spcBef>
                  <a:spcPts val="0"/>
                </a:spcBef>
                <a:spcAft>
                  <a:spcPts val="0"/>
                </a:spcAft>
              </a:pPr>
              <a:t>2/5/24</a:t>
            </a:fld>
            <a:endParaRPr lang="en-US">
              <a:solidFill>
                <a:srgbClr val="D4D2D0">
                  <a:shade val="50000"/>
                </a:srgbClr>
              </a:solidFill>
              <a:latin typeface="Aria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fontAlgn="auto">
              <a:spcBef>
                <a:spcPts val="0"/>
              </a:spcBef>
              <a:spcAft>
                <a:spcPts val="0"/>
              </a:spcAft>
            </a:pPr>
            <a:endParaRPr lang="en-US">
              <a:solidFill>
                <a:srgbClr val="D4D2D0">
                  <a:shade val="50000"/>
                </a:srgbClr>
              </a:solidFill>
              <a:latin typeface="Aria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fontAlgn="auto">
              <a:spcBef>
                <a:spcPts val="0"/>
              </a:spcBef>
              <a:spcAft>
                <a:spcPts val="0"/>
              </a:spcAft>
            </a:pPr>
            <a:fld id="{395C97C9-7215-4BA0-A2F7-9F5260B913A8}" type="slidenum">
              <a:rPr lang="en-US" smtClean="0">
                <a:solidFill>
                  <a:srgbClr val="D4D2D0">
                    <a:shade val="50000"/>
                  </a:srgbClr>
                </a:solidFill>
                <a:latin typeface="Arial"/>
              </a:rPr>
              <a:pPr fontAlgn="auto">
                <a:spcBef>
                  <a:spcPts val="0"/>
                </a:spcBef>
                <a:spcAft>
                  <a:spcPts val="0"/>
                </a:spcAft>
              </a:pPr>
              <a:t>‹#›</a:t>
            </a:fld>
            <a:endParaRPr lang="en-US">
              <a:solidFill>
                <a:srgbClr val="D4D2D0">
                  <a:shade val="50000"/>
                </a:srgbClr>
              </a:solidFill>
              <a:latin typeface="Arial"/>
            </a:endParaRPr>
          </a:p>
        </p:txBody>
      </p:sp>
    </p:spTree>
    <p:extLst>
      <p:ext uri="{BB962C8B-B14F-4D97-AF65-F5344CB8AC3E}">
        <p14:creationId xmlns:p14="http://schemas.microsoft.com/office/powerpoint/2010/main" val="1004356447"/>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186165991"/>
      </p:ext>
    </p:extLst>
  </p:cSld>
  <p:clrMap bg1="dk2" tx1="lt1" bg2="dk1"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mppc.org/sermons/most-important-decision" TargetMode="External"/><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0" name="Rectangle 10"/>
          <p:cNvSpPr>
            <a:spLocks noGrp="1" noChangeArrowheads="1"/>
          </p:cNvSpPr>
          <p:nvPr>
            <p:ph type="ctrTitle"/>
          </p:nvPr>
        </p:nvSpPr>
        <p:spPr>
          <a:xfrm>
            <a:off x="762000" y="381001"/>
            <a:ext cx="7772400" cy="1981200"/>
          </a:xfrm>
        </p:spPr>
        <p:txBody>
          <a:bodyPr/>
          <a:lstStyle/>
          <a:p>
            <a:pPr eaLnBrk="1" hangingPunct="1">
              <a:defRPr/>
            </a:pPr>
            <a:r>
              <a:rPr lang="en-US" sz="4400" dirty="0">
                <a:solidFill>
                  <a:schemeClr val="tx1"/>
                </a:solidFill>
              </a:rPr>
              <a:t>Welcome to</a:t>
            </a:r>
            <a:br>
              <a:rPr lang="en-US" sz="4400" dirty="0">
                <a:solidFill>
                  <a:schemeClr val="tx1"/>
                </a:solidFill>
              </a:rPr>
            </a:br>
            <a:r>
              <a:rPr lang="en-US" sz="4400" dirty="0">
                <a:solidFill>
                  <a:schemeClr val="tx1"/>
                </a:solidFill>
              </a:rPr>
              <a:t>Preaching, Persuasion, and Leadership</a:t>
            </a:r>
          </a:p>
        </p:txBody>
      </p:sp>
      <p:sp>
        <p:nvSpPr>
          <p:cNvPr id="4100" name="Rectangle 14"/>
          <p:cNvSpPr>
            <a:spLocks noChangeArrowheads="1"/>
          </p:cNvSpPr>
          <p:nvPr/>
        </p:nvSpPr>
        <p:spPr bwMode="auto">
          <a:xfrm>
            <a:off x="1752600" y="3114504"/>
            <a:ext cx="4038600" cy="1524000"/>
          </a:xfrm>
          <a:prstGeom prst="rect">
            <a:avLst/>
          </a:prstGeom>
          <a:no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aramond" pitchFamily="18" charset="0"/>
                <a:ea typeface="+mn-ea"/>
                <a:cs typeface="+mn-cs"/>
              </a:rPr>
              <a:t>Introduction and Overview</a:t>
            </a:r>
          </a:p>
        </p:txBody>
      </p:sp>
      <p:sp>
        <p:nvSpPr>
          <p:cNvPr id="4" name="Rectangle 14"/>
          <p:cNvSpPr>
            <a:spLocks noChangeArrowheads="1"/>
          </p:cNvSpPr>
          <p:nvPr/>
        </p:nvSpPr>
        <p:spPr bwMode="auto">
          <a:xfrm>
            <a:off x="0" y="5334000"/>
            <a:ext cx="9144000" cy="1524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aramond" pitchFamily="18" charset="0"/>
                <a:ea typeface="+mn-ea"/>
                <a:cs typeface="+mn-cs"/>
              </a:rPr>
              <a:t>Dr. Jeffrey Arthurs, Gordon-Conwell Theological Seminary, </a:t>
            </a:r>
            <a:br>
              <a:rPr kumimoji="0" lang="en-US" sz="2400" b="1" i="0" u="none" strike="noStrike" kern="1200" cap="none" spc="0" normalizeH="0" baseline="0" noProof="0" dirty="0">
                <a:ln>
                  <a:noFill/>
                </a:ln>
                <a:solidFill>
                  <a:prstClr val="black"/>
                </a:solidFill>
                <a:effectLst/>
                <a:uLnTx/>
                <a:uFillTx/>
                <a:latin typeface="Garamond" pitchFamily="18" charset="0"/>
                <a:ea typeface="+mn-ea"/>
                <a:cs typeface="+mn-cs"/>
              </a:rPr>
            </a:br>
            <a:r>
              <a:rPr kumimoji="0" lang="en-US" sz="2400" b="1" i="0" u="none" strike="noStrike" kern="1200" cap="none" spc="0" normalizeH="0" baseline="0" noProof="0" dirty="0">
                <a:ln>
                  <a:noFill/>
                </a:ln>
                <a:solidFill>
                  <a:prstClr val="black"/>
                </a:solidFill>
                <a:effectLst/>
                <a:uLnTx/>
                <a:uFillTx/>
                <a:latin typeface="Garamond" pitchFamily="18" charset="0"/>
                <a:ea typeface="+mn-ea"/>
                <a:cs typeface="+mn-cs"/>
              </a:rPr>
              <a:t>as taught at Singapore Bible College DMin module, March 2016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aramond" pitchFamily="18" charset="0"/>
                <a:ea typeface="+mn-ea"/>
                <a:cs typeface="+mn-cs"/>
              </a:rPr>
              <a:t>and offered for free download by Dr. Rick Griffith at BibleStudyDownloads.org</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a:xfrm>
            <a:off x="533400" y="381000"/>
            <a:ext cx="7924800" cy="1143000"/>
          </a:xfrm>
        </p:spPr>
        <p:txBody>
          <a:bodyPr>
            <a:noAutofit/>
          </a:bodyPr>
          <a:lstStyle/>
          <a:p>
            <a:pPr eaLnBrk="1" hangingPunct="1">
              <a:defRPr/>
            </a:pPr>
            <a:r>
              <a:rPr lang="en-US" sz="4400" dirty="0">
                <a:solidFill>
                  <a:schemeClr val="tx1"/>
                </a:solidFill>
              </a:rPr>
              <a:t>Defining “Persuasion”</a:t>
            </a:r>
          </a:p>
        </p:txBody>
      </p:sp>
      <p:sp>
        <p:nvSpPr>
          <p:cNvPr id="105475" name="Rectangle 3"/>
          <p:cNvSpPr>
            <a:spLocks noGrp="1" noChangeArrowheads="1"/>
          </p:cNvSpPr>
          <p:nvPr>
            <p:ph idx="1"/>
          </p:nvPr>
        </p:nvSpPr>
        <p:spPr>
          <a:xfrm>
            <a:off x="0" y="1447800"/>
            <a:ext cx="9144000" cy="5181600"/>
          </a:xfrm>
        </p:spPr>
        <p:txBody>
          <a:bodyPr>
            <a:noAutofit/>
          </a:bodyPr>
          <a:lstStyle/>
          <a:p>
            <a:pPr marL="990600" lvl="1" indent="-533400" eaLnBrk="1" hangingPunct="1">
              <a:buClr>
                <a:srgbClr val="FF0000"/>
              </a:buClr>
              <a:buSzTx/>
              <a:buFont typeface="Wingdings" pitchFamily="2" charset="2"/>
              <a:buChar char="Ø"/>
              <a:defRPr/>
            </a:pPr>
            <a:r>
              <a:rPr lang="en-US" sz="2400" dirty="0">
                <a:latin typeface="+mj-lt"/>
              </a:rPr>
              <a:t>“A </a:t>
            </a:r>
            <a:r>
              <a:rPr lang="en-US" sz="2400" dirty="0">
                <a:solidFill>
                  <a:srgbClr val="000090"/>
                </a:solidFill>
                <a:latin typeface="+mj-lt"/>
              </a:rPr>
              <a:t>communication</a:t>
            </a:r>
            <a:r>
              <a:rPr lang="en-US" sz="2400" dirty="0">
                <a:latin typeface="+mj-lt"/>
              </a:rPr>
              <a:t> </a:t>
            </a:r>
            <a:r>
              <a:rPr lang="en-US" sz="2400" dirty="0">
                <a:solidFill>
                  <a:srgbClr val="FF0000"/>
                </a:solidFill>
                <a:latin typeface="+mj-lt"/>
              </a:rPr>
              <a:t>process</a:t>
            </a:r>
            <a:r>
              <a:rPr lang="en-US" sz="2400" dirty="0">
                <a:latin typeface="+mj-lt"/>
              </a:rPr>
              <a:t> by which the persuader seeks through the use of verbal and nonverbal symbols to affect an audience’s perceptions and thus to bring about desired changes in ways of thinking, feeling, and/or acting” </a:t>
            </a:r>
            <a:br>
              <a:rPr lang="en-US" sz="2400" dirty="0">
                <a:latin typeface="+mj-lt"/>
              </a:rPr>
            </a:br>
            <a:r>
              <a:rPr lang="en-US" sz="2400" dirty="0">
                <a:latin typeface="+mj-lt"/>
              </a:rPr>
              <a:t>(Stewart, Smith, and Denton, 14)</a:t>
            </a:r>
          </a:p>
          <a:p>
            <a:pPr marL="990600" lvl="1" indent="-533400" eaLnBrk="1" hangingPunct="1">
              <a:buClr>
                <a:srgbClr val="FF0000"/>
              </a:buClr>
              <a:buSzTx/>
              <a:buFont typeface="Wingdings" pitchFamily="2" charset="2"/>
              <a:buChar char="Ø"/>
              <a:defRPr/>
            </a:pPr>
            <a:r>
              <a:rPr lang="en-US" sz="2400" dirty="0">
                <a:latin typeface="+mj-lt"/>
              </a:rPr>
              <a:t>“The </a:t>
            </a:r>
            <a:r>
              <a:rPr lang="en-US" sz="2400" dirty="0">
                <a:solidFill>
                  <a:srgbClr val="FF0000"/>
                </a:solidFill>
                <a:latin typeface="+mj-lt"/>
              </a:rPr>
              <a:t>process</a:t>
            </a:r>
            <a:r>
              <a:rPr lang="en-US" sz="2400" dirty="0">
                <a:latin typeface="+mj-lt"/>
              </a:rPr>
              <a:t> of preparing and delivering verbal and nonverbal messages to autonomous individuals in order to alter or strengthen their attitudes, beliefs, or behaviors” </a:t>
            </a:r>
            <a:br>
              <a:rPr lang="en-US" sz="2400" dirty="0">
                <a:latin typeface="+mj-lt"/>
              </a:rPr>
            </a:br>
            <a:r>
              <a:rPr lang="en-US" sz="2400" dirty="0">
                <a:latin typeface="+mj-lt"/>
              </a:rPr>
              <a:t>(Woodward and Denton, 20)</a:t>
            </a:r>
          </a:p>
          <a:p>
            <a:pPr marL="990600" lvl="1" indent="-533400" eaLnBrk="1" hangingPunct="1">
              <a:buClr>
                <a:srgbClr val="FF0000"/>
              </a:buClr>
              <a:buSzTx/>
              <a:buFont typeface="Wingdings" pitchFamily="2" charset="2"/>
              <a:buChar char="Ø"/>
              <a:defRPr/>
            </a:pPr>
            <a:r>
              <a:rPr lang="en-US" sz="2400" dirty="0">
                <a:latin typeface="+mj-lt"/>
              </a:rPr>
              <a:t>“Persuasion is the </a:t>
            </a:r>
            <a:r>
              <a:rPr lang="en-US" sz="2400" dirty="0">
                <a:solidFill>
                  <a:srgbClr val="FF0000"/>
                </a:solidFill>
                <a:latin typeface="+mj-lt"/>
              </a:rPr>
              <a:t>process</a:t>
            </a:r>
            <a:r>
              <a:rPr lang="en-US" sz="2400" dirty="0">
                <a:latin typeface="+mj-lt"/>
              </a:rPr>
              <a:t> of inducing auditors, through the use of facts, logic, rationalization, or emotional appeal, to change their minds and attitudes, deepen existing feelings, or proceed to actions in which they would otherwise not engage” (Oliver, 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p:cTn id="7" dur="1000" fill="hold"/>
                                        <p:tgtEl>
                                          <p:spTgt spid="10547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054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54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5475">
                                            <p:txEl>
                                              <p:pRg st="1" end="1"/>
                                            </p:txEl>
                                          </p:spTgt>
                                        </p:tgtEl>
                                        <p:attrNameLst>
                                          <p:attrName>style.visibility</p:attrName>
                                        </p:attrNameLst>
                                      </p:cBhvr>
                                      <p:to>
                                        <p:strVal val="visible"/>
                                      </p:to>
                                    </p:set>
                                    <p:anim calcmode="lin" valueType="num">
                                      <p:cBhvr>
                                        <p:cTn id="14" dur="1000" fill="hold"/>
                                        <p:tgtEl>
                                          <p:spTgt spid="10547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0547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547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05475">
                                            <p:txEl>
                                              <p:pRg st="2" end="2"/>
                                            </p:txEl>
                                          </p:spTgt>
                                        </p:tgtEl>
                                        <p:attrNameLst>
                                          <p:attrName>style.visibility</p:attrName>
                                        </p:attrNameLst>
                                      </p:cBhvr>
                                      <p:to>
                                        <p:strVal val="visible"/>
                                      </p:to>
                                    </p:set>
                                    <p:anim calcmode="lin" valueType="num">
                                      <p:cBhvr>
                                        <p:cTn id="21" dur="1000" fill="hold"/>
                                        <p:tgtEl>
                                          <p:spTgt spid="10547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0547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054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a:xfrm>
            <a:off x="533400" y="381000"/>
            <a:ext cx="7924800" cy="1143000"/>
          </a:xfrm>
        </p:spPr>
        <p:txBody>
          <a:bodyPr>
            <a:noAutofit/>
          </a:bodyPr>
          <a:lstStyle/>
          <a:p>
            <a:pPr eaLnBrk="1" hangingPunct="1">
              <a:defRPr/>
            </a:pPr>
            <a:r>
              <a:rPr lang="en-US" sz="4000" dirty="0">
                <a:solidFill>
                  <a:schemeClr val="tx1"/>
                </a:solidFill>
              </a:rPr>
              <a:t>Common Features in Definitions of Persuasion</a:t>
            </a:r>
          </a:p>
        </p:txBody>
      </p:sp>
      <p:sp>
        <p:nvSpPr>
          <p:cNvPr id="106499" name="Rectangle 3"/>
          <p:cNvSpPr>
            <a:spLocks noGrp="1" noChangeArrowheads="1"/>
          </p:cNvSpPr>
          <p:nvPr>
            <p:ph idx="1"/>
          </p:nvPr>
        </p:nvSpPr>
        <p:spPr>
          <a:xfrm>
            <a:off x="0" y="2209800"/>
            <a:ext cx="9144000" cy="4343400"/>
          </a:xfrm>
        </p:spPr>
        <p:txBody>
          <a:bodyPr/>
          <a:lstStyle/>
          <a:p>
            <a:pPr marL="990600" lvl="1" indent="-533400" eaLnBrk="1" hangingPunct="1">
              <a:buClr>
                <a:srgbClr val="FF0000"/>
              </a:buClr>
              <a:buSzTx/>
              <a:buFont typeface="Wingdings" pitchFamily="2" charset="2"/>
              <a:buChar char="Ø"/>
              <a:defRPr/>
            </a:pPr>
            <a:r>
              <a:rPr lang="en-US" sz="3600" dirty="0">
                <a:latin typeface="+mj-lt"/>
              </a:rPr>
              <a:t>Use of symbols (verbal and nonverbal)</a:t>
            </a:r>
          </a:p>
          <a:p>
            <a:pPr marL="990600" lvl="1" indent="-533400" eaLnBrk="1" hangingPunct="1">
              <a:buClr>
                <a:srgbClr val="FF0000"/>
              </a:buClr>
              <a:buSzTx/>
              <a:buFont typeface="Wingdings" pitchFamily="2" charset="2"/>
              <a:buChar char="Ø"/>
              <a:defRPr/>
            </a:pPr>
            <a:r>
              <a:rPr lang="en-US" sz="3600" dirty="0">
                <a:latin typeface="+mj-lt"/>
              </a:rPr>
              <a:t>Process</a:t>
            </a:r>
          </a:p>
          <a:p>
            <a:pPr marL="990600" lvl="1" indent="-533400" eaLnBrk="1" hangingPunct="1">
              <a:buClr>
                <a:srgbClr val="FF0000"/>
              </a:buClr>
              <a:buSzTx/>
              <a:buFont typeface="Wingdings" pitchFamily="2" charset="2"/>
              <a:buChar char="Ø"/>
              <a:defRPr/>
            </a:pPr>
            <a:r>
              <a:rPr lang="en-US" sz="3600" dirty="0">
                <a:latin typeface="+mj-lt"/>
              </a:rPr>
              <a:t>Intentional</a:t>
            </a:r>
          </a:p>
          <a:p>
            <a:pPr marL="990600" lvl="1" indent="-533400">
              <a:buClr>
                <a:srgbClr val="FF0000"/>
              </a:buClr>
              <a:buFont typeface="Wingdings" pitchFamily="2" charset="2"/>
              <a:buChar char="Ø"/>
              <a:defRPr/>
            </a:pPr>
            <a:r>
              <a:rPr lang="en-US" sz="3600" dirty="0">
                <a:latin typeface="+mj-lt"/>
              </a:rPr>
              <a:t>Non-coercive</a:t>
            </a:r>
          </a:p>
          <a:p>
            <a:pPr marL="990600" lvl="1" indent="-533400" eaLnBrk="1" hangingPunct="1">
              <a:buSzTx/>
              <a:buFont typeface="Wingdings" pitchFamily="2" charset="2"/>
              <a:buChar char="§"/>
              <a:defRPr/>
            </a:pPr>
            <a:endParaRPr lang="en-US" sz="4400" b="1" dirty="0">
              <a:latin typeface="Tahoma"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p:cTn id="7" dur="500" fill="hold"/>
                                        <p:tgtEl>
                                          <p:spTgt spid="106499">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06499">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06499">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06499">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064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06499">
                                            <p:txEl>
                                              <p:pRg st="1" end="1"/>
                                            </p:txEl>
                                          </p:spTgt>
                                        </p:tgtEl>
                                        <p:attrNameLst>
                                          <p:attrName>style.visibility</p:attrName>
                                        </p:attrNameLst>
                                      </p:cBhvr>
                                      <p:to>
                                        <p:strVal val="visible"/>
                                      </p:to>
                                    </p:set>
                                    <p:anim calcmode="lin" valueType="num">
                                      <p:cBhvr>
                                        <p:cTn id="16" dur="500" fill="hold"/>
                                        <p:tgtEl>
                                          <p:spTgt spid="106499">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106499">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106499">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106499">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10649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06499">
                                            <p:txEl>
                                              <p:pRg st="2" end="2"/>
                                            </p:txEl>
                                          </p:spTgt>
                                        </p:tgtEl>
                                        <p:attrNameLst>
                                          <p:attrName>style.visibility</p:attrName>
                                        </p:attrNameLst>
                                      </p:cBhvr>
                                      <p:to>
                                        <p:strVal val="visible"/>
                                      </p:to>
                                    </p:set>
                                    <p:anim calcmode="lin" valueType="num">
                                      <p:cBhvr>
                                        <p:cTn id="25" dur="500" fill="hold"/>
                                        <p:tgtEl>
                                          <p:spTgt spid="106499">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106499">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106499">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106499">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10649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06499">
                                            <p:txEl>
                                              <p:pRg st="3" end="3"/>
                                            </p:txEl>
                                          </p:spTgt>
                                        </p:tgtEl>
                                        <p:attrNameLst>
                                          <p:attrName>style.visibility</p:attrName>
                                        </p:attrNameLst>
                                      </p:cBhvr>
                                      <p:to>
                                        <p:strVal val="visible"/>
                                      </p:to>
                                    </p:set>
                                    <p:anim calcmode="lin" valueType="num">
                                      <p:cBhvr>
                                        <p:cTn id="34" dur="500" fill="hold"/>
                                        <p:tgtEl>
                                          <p:spTgt spid="106499">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106499">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106499">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106499">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1064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2642" name="Rectangle 2"/>
          <p:cNvSpPr>
            <a:spLocks noGrp="1" noRot="1" noChangeArrowheads="1"/>
          </p:cNvSpPr>
          <p:nvPr>
            <p:ph type="title"/>
          </p:nvPr>
        </p:nvSpPr>
        <p:spPr>
          <a:xfrm>
            <a:off x="0" y="274638"/>
            <a:ext cx="9144000" cy="1143000"/>
          </a:xfrm>
        </p:spPr>
        <p:txBody>
          <a:bodyPr>
            <a:noAutofit/>
          </a:bodyPr>
          <a:lstStyle/>
          <a:p>
            <a:pPr eaLnBrk="1" hangingPunct="1">
              <a:defRPr/>
            </a:pPr>
            <a:r>
              <a:rPr lang="en-US" sz="4400" dirty="0">
                <a:solidFill>
                  <a:srgbClr val="FFFF00"/>
                </a:solidFill>
              </a:rPr>
              <a:t>Coercion……</a:t>
            </a:r>
            <a:r>
              <a:rPr lang="en-US" sz="4400" dirty="0">
                <a:solidFill>
                  <a:schemeClr val="bg1"/>
                </a:solidFill>
              </a:rPr>
              <a:t>….. Persuasion</a:t>
            </a:r>
          </a:p>
        </p:txBody>
      </p:sp>
      <p:sp>
        <p:nvSpPr>
          <p:cNvPr id="112643" name="Rectangle 3"/>
          <p:cNvSpPr>
            <a:spLocks noGrp="1" noChangeArrowheads="1"/>
          </p:cNvSpPr>
          <p:nvPr>
            <p:ph sz="half" idx="1"/>
          </p:nvPr>
        </p:nvSpPr>
        <p:spPr>
          <a:xfrm>
            <a:off x="0" y="1676400"/>
            <a:ext cx="4495800" cy="4525963"/>
          </a:xfrm>
        </p:spPr>
        <p:txBody>
          <a:bodyPr>
            <a:noAutofit/>
          </a:bodyPr>
          <a:lstStyle/>
          <a:p>
            <a:pPr marL="457200" lvl="1" indent="0" eaLnBrk="1" hangingPunct="1">
              <a:lnSpc>
                <a:spcPct val="90000"/>
              </a:lnSpc>
              <a:buSzPct val="150000"/>
              <a:buNone/>
              <a:defRPr/>
            </a:pPr>
            <a:r>
              <a:rPr lang="en-US" sz="2800" dirty="0">
                <a:solidFill>
                  <a:srgbClr val="FFFF00"/>
                </a:solidFill>
                <a:latin typeface="Tahoma" pitchFamily="34" charset="0"/>
              </a:rPr>
              <a:t>View of Audience:</a:t>
            </a:r>
          </a:p>
          <a:p>
            <a:pPr marL="1097280" lvl="1" indent="-457200">
              <a:lnSpc>
                <a:spcPct val="90000"/>
              </a:lnSpc>
              <a:buSzPct val="150000"/>
              <a:buFont typeface="Wingdings" pitchFamily="2" charset="2"/>
              <a:buChar char="§"/>
              <a:defRPr/>
            </a:pPr>
            <a:r>
              <a:rPr lang="en-US" dirty="0">
                <a:solidFill>
                  <a:schemeClr val="accent5">
                    <a:lumMod val="60000"/>
                    <a:lumOff val="40000"/>
                  </a:schemeClr>
                </a:solidFill>
                <a:latin typeface="Tahoma" pitchFamily="34" charset="0"/>
              </a:rPr>
              <a:t>Relationships consist of controlling or being controlled</a:t>
            </a:r>
          </a:p>
          <a:p>
            <a:pPr marL="457200" lvl="1" indent="0" eaLnBrk="1" hangingPunct="1">
              <a:lnSpc>
                <a:spcPct val="90000"/>
              </a:lnSpc>
              <a:buSzPct val="150000"/>
              <a:buNone/>
              <a:defRPr/>
            </a:pPr>
            <a:r>
              <a:rPr lang="en-US" sz="2800" dirty="0">
                <a:solidFill>
                  <a:srgbClr val="FFFF00"/>
                </a:solidFill>
                <a:latin typeface="Tahoma" pitchFamily="34" charset="0"/>
              </a:rPr>
              <a:t>Strategies:</a:t>
            </a:r>
          </a:p>
          <a:p>
            <a:pPr marL="1097280" lvl="1" indent="-457200">
              <a:lnSpc>
                <a:spcPct val="90000"/>
              </a:lnSpc>
              <a:buSzPct val="150000"/>
              <a:buFont typeface="Wingdings" pitchFamily="2" charset="2"/>
              <a:buChar char="§"/>
              <a:defRPr/>
            </a:pPr>
            <a:r>
              <a:rPr lang="en-US" dirty="0">
                <a:solidFill>
                  <a:schemeClr val="accent5">
                    <a:lumMod val="60000"/>
                    <a:lumOff val="40000"/>
                  </a:schemeClr>
                </a:solidFill>
                <a:latin typeface="Tahoma" pitchFamily="34" charset="0"/>
              </a:rPr>
              <a:t>Deception, physical harm, blackmail, threats, subliminal communication</a:t>
            </a:r>
          </a:p>
          <a:p>
            <a:pPr marL="1371600" lvl="2" indent="-457200" eaLnBrk="1" hangingPunct="1">
              <a:lnSpc>
                <a:spcPct val="90000"/>
              </a:lnSpc>
              <a:buSzPct val="150000"/>
              <a:buFont typeface="Wingdings" pitchFamily="2" charset="2"/>
              <a:buNone/>
              <a:defRPr/>
            </a:pPr>
            <a:endParaRPr lang="en-US" sz="2400" dirty="0">
              <a:latin typeface="Tahoma" pitchFamily="34" charset="0"/>
            </a:endParaRPr>
          </a:p>
          <a:p>
            <a:pPr marL="457200" lvl="1" indent="0" eaLnBrk="1" hangingPunct="1">
              <a:lnSpc>
                <a:spcPct val="90000"/>
              </a:lnSpc>
              <a:buSzPct val="150000"/>
              <a:buNone/>
              <a:defRPr/>
            </a:pPr>
            <a:r>
              <a:rPr lang="en-US" sz="2800" dirty="0">
                <a:solidFill>
                  <a:srgbClr val="FFFF00"/>
                </a:solidFill>
                <a:latin typeface="Tahoma" pitchFamily="34" charset="0"/>
              </a:rPr>
              <a:t>Low degree of freedom</a:t>
            </a:r>
          </a:p>
        </p:txBody>
      </p:sp>
      <p:sp>
        <p:nvSpPr>
          <p:cNvPr id="112646" name="Rectangle 6"/>
          <p:cNvSpPr>
            <a:spLocks noChangeArrowheads="1"/>
          </p:cNvSpPr>
          <p:nvPr/>
        </p:nvSpPr>
        <p:spPr bwMode="auto">
          <a:xfrm>
            <a:off x="4572000" y="1693863"/>
            <a:ext cx="4419600" cy="4525962"/>
          </a:xfrm>
          <a:prstGeom prst="rect">
            <a:avLst/>
          </a:prstGeom>
          <a:noFill/>
          <a:ln w="9525">
            <a:noFill/>
            <a:miter lim="800000"/>
            <a:headEnd/>
            <a:tailEnd/>
          </a:ln>
          <a:effectLst/>
        </p:spPr>
        <p:txBody>
          <a:bodyPr/>
          <a:lstStyle/>
          <a:p>
            <a:pPr marL="457200" marR="0" lvl="1" indent="0" algn="l" defTabSz="914400" rtl="0" eaLnBrk="1" fontAlgn="base" latinLnBrk="0" hangingPunct="1">
              <a:lnSpc>
                <a:spcPct val="90000"/>
              </a:lnSpc>
              <a:spcBef>
                <a:spcPct val="20000"/>
              </a:spcBef>
              <a:spcAft>
                <a:spcPct val="0"/>
              </a:spcAft>
              <a:buClr>
                <a:srgbClr val="CF543F"/>
              </a:buClr>
              <a:buSzPct val="150000"/>
              <a:buFontTx/>
              <a:buNone/>
              <a:tabLst/>
              <a:defRPr/>
            </a:pPr>
            <a:r>
              <a:rPr kumimoji="0" lang="en-US" sz="2800" b="0" i="0" u="none" strike="noStrike" kern="1200" cap="none" spc="0" normalizeH="0" baseline="0" noProof="0" dirty="0">
                <a:ln>
                  <a:noFill/>
                </a:ln>
                <a:solidFill>
                  <a:prstClr val="white"/>
                </a:solidFill>
                <a:effectLst/>
                <a:uLnTx/>
                <a:uFillTx/>
                <a:latin typeface="Tahoma" pitchFamily="34" charset="0"/>
                <a:ea typeface="+mn-ea"/>
                <a:cs typeface="+mn-cs"/>
              </a:rPr>
              <a:t>View of Audience:</a:t>
            </a:r>
          </a:p>
          <a:p>
            <a:pPr marL="914400" marR="0" lvl="1" indent="-457200" algn="l" defTabSz="914400" rtl="0" eaLnBrk="1" fontAlgn="base" latinLnBrk="0" hangingPunct="1">
              <a:lnSpc>
                <a:spcPct val="90000"/>
              </a:lnSpc>
              <a:spcBef>
                <a:spcPct val="20000"/>
              </a:spcBef>
              <a:spcAft>
                <a:spcPct val="0"/>
              </a:spcAft>
              <a:buClr>
                <a:srgbClr val="564B3C"/>
              </a:buClr>
              <a:buSzPct val="150000"/>
              <a:buFont typeface="Wingdings" pitchFamily="2" charset="2"/>
              <a:buChar char="§"/>
              <a:tabLst/>
              <a:defRPr/>
            </a:pPr>
            <a:r>
              <a:rPr kumimoji="0" lang="en-US" sz="2400" b="0" i="0" u="none" strike="noStrike" kern="1200" cap="none" spc="0" normalizeH="0" baseline="0" noProof="0" dirty="0">
                <a:ln>
                  <a:noFill/>
                </a:ln>
                <a:solidFill>
                  <a:srgbClr val="E8B54D">
                    <a:lumMod val="60000"/>
                    <a:lumOff val="40000"/>
                  </a:srgbClr>
                </a:solidFill>
                <a:effectLst/>
                <a:uLnTx/>
                <a:uFillTx/>
                <a:latin typeface="Tahoma" pitchFamily="34" charset="0"/>
                <a:ea typeface="+mn-ea"/>
                <a:cs typeface="+mn-cs"/>
              </a:rPr>
              <a:t>Relationships consist of trust and respect</a:t>
            </a:r>
          </a:p>
          <a:p>
            <a:pPr marL="1371600" marR="0" lvl="2" indent="-457200" algn="l" defTabSz="914400" rtl="0" eaLnBrk="1" fontAlgn="base" latinLnBrk="0" hangingPunct="1">
              <a:lnSpc>
                <a:spcPct val="90000"/>
              </a:lnSpc>
              <a:spcBef>
                <a:spcPct val="20000"/>
              </a:spcBef>
              <a:spcAft>
                <a:spcPct val="0"/>
              </a:spcAft>
              <a:buClr>
                <a:srgbClr val="564B3C"/>
              </a:buClr>
              <a:buSzPct val="150000"/>
              <a:buFont typeface="Wingdings" pitchFamily="2" charset="2"/>
              <a:buNone/>
              <a:tabLst/>
              <a:defRPr/>
            </a:pPr>
            <a:endParaRPr kumimoji="0" lang="en-US" sz="1600" b="0" i="0" u="none" strike="noStrike" kern="1200" cap="none" spc="0" normalizeH="0" baseline="0" noProof="0" dirty="0">
              <a:ln>
                <a:noFill/>
              </a:ln>
              <a:solidFill>
                <a:prstClr val="black"/>
              </a:solidFill>
              <a:effectLst/>
              <a:uLnTx/>
              <a:uFillTx/>
              <a:latin typeface="Tahoma" pitchFamily="34" charset="0"/>
              <a:ea typeface="+mn-ea"/>
              <a:cs typeface="+mn-cs"/>
            </a:endParaRPr>
          </a:p>
          <a:p>
            <a:pPr marL="457200" marR="0" lvl="1" indent="0" algn="l" defTabSz="914400" rtl="0" eaLnBrk="1" fontAlgn="base" latinLnBrk="0" hangingPunct="1">
              <a:lnSpc>
                <a:spcPct val="90000"/>
              </a:lnSpc>
              <a:spcBef>
                <a:spcPct val="20000"/>
              </a:spcBef>
              <a:spcAft>
                <a:spcPct val="0"/>
              </a:spcAft>
              <a:buClr>
                <a:srgbClr val="CF543F"/>
              </a:buClr>
              <a:buSzPct val="150000"/>
              <a:buFontTx/>
              <a:buNone/>
              <a:tabLst/>
              <a:defRPr/>
            </a:pPr>
            <a:r>
              <a:rPr kumimoji="0" lang="en-US" sz="2800" b="0" i="0" u="none" strike="noStrike" kern="1200" cap="none" spc="0" normalizeH="0" baseline="0" noProof="0" dirty="0">
                <a:ln>
                  <a:noFill/>
                </a:ln>
                <a:solidFill>
                  <a:prstClr val="white"/>
                </a:solidFill>
                <a:effectLst/>
                <a:uLnTx/>
                <a:uFillTx/>
                <a:latin typeface="Tahoma" pitchFamily="34" charset="0"/>
                <a:ea typeface="+mn-ea"/>
                <a:cs typeface="+mn-cs"/>
              </a:rPr>
              <a:t>Strategies:</a:t>
            </a:r>
          </a:p>
          <a:p>
            <a:pPr marL="914400" marR="0" lvl="1" indent="-457200" algn="l" defTabSz="914400" rtl="0" eaLnBrk="1" fontAlgn="base" latinLnBrk="0" hangingPunct="1">
              <a:lnSpc>
                <a:spcPct val="90000"/>
              </a:lnSpc>
              <a:spcBef>
                <a:spcPct val="20000"/>
              </a:spcBef>
              <a:spcAft>
                <a:spcPct val="0"/>
              </a:spcAft>
              <a:buClr>
                <a:srgbClr val="564B3C"/>
              </a:buClr>
              <a:buSzPct val="150000"/>
              <a:buFont typeface="Wingdings" pitchFamily="2" charset="2"/>
              <a:buChar char="§"/>
              <a:tabLst/>
              <a:defRPr/>
            </a:pPr>
            <a:r>
              <a:rPr kumimoji="0" lang="en-US" sz="2400" b="0" i="0" u="none" strike="noStrike" kern="1200" cap="none" spc="0" normalizeH="0" baseline="0" noProof="0" dirty="0">
                <a:ln>
                  <a:noFill/>
                </a:ln>
                <a:solidFill>
                  <a:srgbClr val="E8B54D">
                    <a:lumMod val="60000"/>
                    <a:lumOff val="40000"/>
                  </a:srgbClr>
                </a:solidFill>
                <a:effectLst/>
                <a:uLnTx/>
                <a:uFillTx/>
                <a:latin typeface="Tahoma" pitchFamily="34" charset="0"/>
                <a:ea typeface="+mn-ea"/>
                <a:cs typeface="+mn-cs"/>
              </a:rPr>
              <a:t>Reasoning, arguing, bargaining, confronting, exhorting, pleading</a:t>
            </a:r>
          </a:p>
          <a:p>
            <a:pPr marL="1371600" marR="0" lvl="2" indent="-457200" algn="l" defTabSz="914400" rtl="0" eaLnBrk="1" fontAlgn="base" latinLnBrk="0" hangingPunct="1">
              <a:lnSpc>
                <a:spcPct val="90000"/>
              </a:lnSpc>
              <a:spcBef>
                <a:spcPct val="20000"/>
              </a:spcBef>
              <a:spcAft>
                <a:spcPct val="0"/>
              </a:spcAft>
              <a:buClr>
                <a:srgbClr val="564B3C"/>
              </a:buClr>
              <a:buSzPct val="150000"/>
              <a:buFont typeface="Wingdings" pitchFamily="2" charset="2"/>
              <a:buNone/>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mn-ea"/>
              <a:cs typeface="+mn-cs"/>
            </a:endParaRPr>
          </a:p>
          <a:p>
            <a:pPr marL="457200" marR="0" lvl="1" indent="0" algn="l" defTabSz="914400" rtl="0" eaLnBrk="1" fontAlgn="base" latinLnBrk="0" hangingPunct="1">
              <a:lnSpc>
                <a:spcPct val="90000"/>
              </a:lnSpc>
              <a:spcBef>
                <a:spcPct val="20000"/>
              </a:spcBef>
              <a:spcAft>
                <a:spcPct val="0"/>
              </a:spcAft>
              <a:buClr>
                <a:srgbClr val="CF543F"/>
              </a:buClr>
              <a:buSzPct val="150000"/>
              <a:buFontTx/>
              <a:buNone/>
              <a:tabLst/>
              <a:defRPr/>
            </a:pPr>
            <a:br>
              <a:rPr kumimoji="0" lang="en-US" sz="2800" b="0" i="0" u="none" strike="noStrike" kern="1200" cap="none" spc="0" normalizeH="0" baseline="0" noProof="0" dirty="0">
                <a:ln>
                  <a:noFill/>
                </a:ln>
                <a:solidFill>
                  <a:srgbClr val="FF0000"/>
                </a:solidFill>
                <a:effectLst/>
                <a:uLnTx/>
                <a:uFillTx/>
                <a:latin typeface="Tahoma" pitchFamily="34" charset="0"/>
                <a:ea typeface="+mn-ea"/>
                <a:cs typeface="+mn-cs"/>
              </a:rPr>
            </a:br>
            <a:r>
              <a:rPr kumimoji="0" lang="en-US" sz="2800" b="0" i="0" u="none" strike="noStrike" kern="1200" cap="none" spc="0" normalizeH="0" baseline="0" noProof="0" dirty="0">
                <a:ln>
                  <a:noFill/>
                </a:ln>
                <a:solidFill>
                  <a:prstClr val="white"/>
                </a:solidFill>
                <a:effectLst/>
                <a:uLnTx/>
                <a:uFillTx/>
                <a:latin typeface="Tahoma" pitchFamily="34" charset="0"/>
                <a:ea typeface="+mn-ea"/>
                <a:cs typeface="+mn-cs"/>
              </a:rPr>
              <a:t>High degree of freedom</a:t>
            </a:r>
          </a:p>
          <a:p>
            <a:pPr marL="990600" marR="0" lvl="1" indent="-533400" algn="l" defTabSz="914400" rtl="0" eaLnBrk="1" fontAlgn="base" latinLnBrk="0" hangingPunct="1">
              <a:lnSpc>
                <a:spcPct val="90000"/>
              </a:lnSpc>
              <a:spcBef>
                <a:spcPct val="20000"/>
              </a:spcBef>
              <a:spcAft>
                <a:spcPct val="0"/>
              </a:spcAft>
              <a:buClr>
                <a:srgbClr val="CF543F"/>
              </a:buClr>
              <a:buSzTx/>
              <a:buFont typeface="Wingdings" pitchFamily="2" charset="2"/>
              <a:buChar char="§"/>
              <a:tabLst/>
              <a:defRPr/>
            </a:pPr>
            <a:endParaRPr kumimoji="0" lang="en-U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Tahoma" pitchFamily="34"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p:cTn id="7" dur="500" fill="hold"/>
                                        <p:tgtEl>
                                          <p:spTgt spid="11264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264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264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264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112646">
                                            <p:txEl>
                                              <p:pRg st="0" end="0"/>
                                            </p:txEl>
                                          </p:spTgt>
                                        </p:tgtEl>
                                        <p:attrNameLst>
                                          <p:attrName>style.visibility</p:attrName>
                                        </p:attrNameLst>
                                      </p:cBhvr>
                                      <p:to>
                                        <p:strVal val="visible"/>
                                      </p:to>
                                    </p:set>
                                    <p:anim calcmode="lin" valueType="num">
                                      <p:cBhvr>
                                        <p:cTn id="13" dur="500" fill="hold"/>
                                        <p:tgtEl>
                                          <p:spTgt spid="11264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1264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1264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12646">
                                            <p:txEl>
                                              <p:pRg st="0" end="0"/>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112643">
                                            <p:txEl>
                                              <p:pRg st="1" end="1"/>
                                            </p:txEl>
                                          </p:spTgt>
                                        </p:tgtEl>
                                        <p:attrNameLst>
                                          <p:attrName>style.visibility</p:attrName>
                                        </p:attrNameLst>
                                      </p:cBhvr>
                                      <p:to>
                                        <p:strVal val="visible"/>
                                      </p:to>
                                    </p:set>
                                    <p:anim calcmode="lin" valueType="num">
                                      <p:cBhvr>
                                        <p:cTn id="19" dur="500" fill="hold"/>
                                        <p:tgtEl>
                                          <p:spTgt spid="1126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126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126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12643">
                                            <p:txEl>
                                              <p:pRg st="1" end="1"/>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112646">
                                            <p:txEl>
                                              <p:pRg st="1" end="1"/>
                                            </p:txEl>
                                          </p:spTgt>
                                        </p:tgtEl>
                                        <p:attrNameLst>
                                          <p:attrName>style.visibility</p:attrName>
                                        </p:attrNameLst>
                                      </p:cBhvr>
                                      <p:to>
                                        <p:strVal val="visible"/>
                                      </p:to>
                                    </p:set>
                                    <p:anim calcmode="lin" valueType="num">
                                      <p:cBhvr>
                                        <p:cTn id="25" dur="500" fill="hold"/>
                                        <p:tgtEl>
                                          <p:spTgt spid="11264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1264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1264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12646">
                                            <p:txEl>
                                              <p:pRg st="1" end="1"/>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112643">
                                            <p:txEl>
                                              <p:pRg st="2" end="2"/>
                                            </p:txEl>
                                          </p:spTgt>
                                        </p:tgtEl>
                                        <p:attrNameLst>
                                          <p:attrName>style.visibility</p:attrName>
                                        </p:attrNameLst>
                                      </p:cBhvr>
                                      <p:to>
                                        <p:strVal val="visible"/>
                                      </p:to>
                                    </p:set>
                                    <p:anim calcmode="lin" valueType="num">
                                      <p:cBhvr>
                                        <p:cTn id="31" dur="500" fill="hold"/>
                                        <p:tgtEl>
                                          <p:spTgt spid="11264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1264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1264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12643">
                                            <p:txEl>
                                              <p:pRg st="2" end="2"/>
                                            </p:txEl>
                                          </p:spTgt>
                                        </p:tgtEl>
                                        <p:attrNameLst>
                                          <p:attrName>ppt_y</p:attrName>
                                        </p:attrNameLst>
                                      </p:cBhvr>
                                      <p:tavLst>
                                        <p:tav tm="0">
                                          <p:val>
                                            <p:strVal val="#ppt_y"/>
                                          </p:val>
                                        </p:tav>
                                        <p:tav tm="100000">
                                          <p:val>
                                            <p:strVal val="#ppt_y"/>
                                          </p:val>
                                        </p:tav>
                                      </p:tavLst>
                                    </p:anim>
                                  </p:childTnLst>
                                </p:cTn>
                              </p:par>
                              <p:par>
                                <p:cTn id="35" presetID="39" presetClass="entr" presetSubtype="0" accel="100000" fill="hold" nodeType="withEffect">
                                  <p:stCondLst>
                                    <p:cond delay="0"/>
                                  </p:stCondLst>
                                  <p:childTnLst>
                                    <p:set>
                                      <p:cBhvr>
                                        <p:cTn id="36" dur="1" fill="hold">
                                          <p:stCondLst>
                                            <p:cond delay="0"/>
                                          </p:stCondLst>
                                        </p:cTn>
                                        <p:tgtEl>
                                          <p:spTgt spid="112646">
                                            <p:txEl>
                                              <p:pRg st="3" end="3"/>
                                            </p:txEl>
                                          </p:spTgt>
                                        </p:tgtEl>
                                        <p:attrNameLst>
                                          <p:attrName>style.visibility</p:attrName>
                                        </p:attrNameLst>
                                      </p:cBhvr>
                                      <p:to>
                                        <p:strVal val="visible"/>
                                      </p:to>
                                    </p:set>
                                    <p:anim calcmode="lin" valueType="num">
                                      <p:cBhvr>
                                        <p:cTn id="37" dur="500" fill="hold"/>
                                        <p:tgtEl>
                                          <p:spTgt spid="11264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1264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1264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12646">
                                            <p:txEl>
                                              <p:pRg st="3" end="3"/>
                                            </p:txEl>
                                          </p:spTgt>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0"/>
                                  </p:stCondLst>
                                  <p:childTnLst>
                                    <p:set>
                                      <p:cBhvr>
                                        <p:cTn id="42" dur="1" fill="hold">
                                          <p:stCondLst>
                                            <p:cond delay="0"/>
                                          </p:stCondLst>
                                        </p:cTn>
                                        <p:tgtEl>
                                          <p:spTgt spid="112643">
                                            <p:txEl>
                                              <p:pRg st="3" end="3"/>
                                            </p:txEl>
                                          </p:spTgt>
                                        </p:tgtEl>
                                        <p:attrNameLst>
                                          <p:attrName>style.visibility</p:attrName>
                                        </p:attrNameLst>
                                      </p:cBhvr>
                                      <p:to>
                                        <p:strVal val="visible"/>
                                      </p:to>
                                    </p:set>
                                    <p:anim calcmode="lin" valueType="num">
                                      <p:cBhvr>
                                        <p:cTn id="43" dur="500" fill="hold"/>
                                        <p:tgtEl>
                                          <p:spTgt spid="11264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11264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11264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112643">
                                            <p:txEl>
                                              <p:pRg st="3" end="3"/>
                                            </p:txEl>
                                          </p:spTgt>
                                        </p:tgtEl>
                                        <p:attrNameLst>
                                          <p:attrName>ppt_y</p:attrName>
                                        </p:attrNameLst>
                                      </p:cBhvr>
                                      <p:tavLst>
                                        <p:tav tm="0">
                                          <p:val>
                                            <p:strVal val="#ppt_y"/>
                                          </p:val>
                                        </p:tav>
                                        <p:tav tm="100000">
                                          <p:val>
                                            <p:strVal val="#ppt_y"/>
                                          </p:val>
                                        </p:tav>
                                      </p:tavLst>
                                    </p:anim>
                                  </p:childTnLst>
                                </p:cTn>
                              </p:par>
                              <p:par>
                                <p:cTn id="47" presetID="39" presetClass="entr" presetSubtype="0" accel="100000" fill="hold" nodeType="withEffect">
                                  <p:stCondLst>
                                    <p:cond delay="0"/>
                                  </p:stCondLst>
                                  <p:childTnLst>
                                    <p:set>
                                      <p:cBhvr>
                                        <p:cTn id="48" dur="1" fill="hold">
                                          <p:stCondLst>
                                            <p:cond delay="0"/>
                                          </p:stCondLst>
                                        </p:cTn>
                                        <p:tgtEl>
                                          <p:spTgt spid="112646">
                                            <p:txEl>
                                              <p:pRg st="4" end="4"/>
                                            </p:txEl>
                                          </p:spTgt>
                                        </p:tgtEl>
                                        <p:attrNameLst>
                                          <p:attrName>style.visibility</p:attrName>
                                        </p:attrNameLst>
                                      </p:cBhvr>
                                      <p:to>
                                        <p:strVal val="visible"/>
                                      </p:to>
                                    </p:set>
                                    <p:anim calcmode="lin" valueType="num">
                                      <p:cBhvr>
                                        <p:cTn id="49" dur="500" fill="hold"/>
                                        <p:tgtEl>
                                          <p:spTgt spid="11264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11264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11264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11264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9" presetClass="entr" presetSubtype="0" accel="100000" fill="hold" grpId="0" nodeType="clickEffect">
                                  <p:stCondLst>
                                    <p:cond delay="0"/>
                                  </p:stCondLst>
                                  <p:childTnLst>
                                    <p:set>
                                      <p:cBhvr>
                                        <p:cTn id="56" dur="1" fill="hold">
                                          <p:stCondLst>
                                            <p:cond delay="0"/>
                                          </p:stCondLst>
                                        </p:cTn>
                                        <p:tgtEl>
                                          <p:spTgt spid="112643">
                                            <p:txEl>
                                              <p:pRg st="5" end="5"/>
                                            </p:txEl>
                                          </p:spTgt>
                                        </p:tgtEl>
                                        <p:attrNameLst>
                                          <p:attrName>style.visibility</p:attrName>
                                        </p:attrNameLst>
                                      </p:cBhvr>
                                      <p:to>
                                        <p:strVal val="visible"/>
                                      </p:to>
                                    </p:set>
                                    <p:anim calcmode="lin" valueType="num">
                                      <p:cBhvr>
                                        <p:cTn id="57" dur="500" fill="hold"/>
                                        <p:tgtEl>
                                          <p:spTgt spid="11264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11264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11264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112643">
                                            <p:txEl>
                                              <p:pRg st="5" end="5"/>
                                            </p:txEl>
                                          </p:spTgt>
                                        </p:tgtEl>
                                        <p:attrNameLst>
                                          <p:attrName>ppt_y</p:attrName>
                                        </p:attrNameLst>
                                      </p:cBhvr>
                                      <p:tavLst>
                                        <p:tav tm="0">
                                          <p:val>
                                            <p:strVal val="#ppt_y"/>
                                          </p:val>
                                        </p:tav>
                                        <p:tav tm="100000">
                                          <p:val>
                                            <p:strVal val="#ppt_y"/>
                                          </p:val>
                                        </p:tav>
                                      </p:tavLst>
                                    </p:anim>
                                  </p:childTnLst>
                                </p:cTn>
                              </p:par>
                              <p:par>
                                <p:cTn id="61" presetID="39" presetClass="entr" presetSubtype="0" accel="100000" fill="hold" nodeType="withEffect">
                                  <p:stCondLst>
                                    <p:cond delay="0"/>
                                  </p:stCondLst>
                                  <p:childTnLst>
                                    <p:set>
                                      <p:cBhvr>
                                        <p:cTn id="62" dur="1" fill="hold">
                                          <p:stCondLst>
                                            <p:cond delay="0"/>
                                          </p:stCondLst>
                                        </p:cTn>
                                        <p:tgtEl>
                                          <p:spTgt spid="112646">
                                            <p:txEl>
                                              <p:pRg st="6" end="6"/>
                                            </p:txEl>
                                          </p:spTgt>
                                        </p:tgtEl>
                                        <p:attrNameLst>
                                          <p:attrName>style.visibility</p:attrName>
                                        </p:attrNameLst>
                                      </p:cBhvr>
                                      <p:to>
                                        <p:strVal val="visible"/>
                                      </p:to>
                                    </p:set>
                                    <p:anim calcmode="lin" valueType="num">
                                      <p:cBhvr>
                                        <p:cTn id="63" dur="500" fill="hold"/>
                                        <p:tgtEl>
                                          <p:spTgt spid="112646">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112646">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112646">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11264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3" name="Rectangle 7"/>
          <p:cNvSpPr>
            <a:spLocks noChangeArrowheads="1"/>
          </p:cNvSpPr>
          <p:nvPr/>
        </p:nvSpPr>
        <p:spPr bwMode="auto">
          <a:xfrm>
            <a:off x="0" y="0"/>
            <a:ext cx="9144000" cy="6858000"/>
          </a:xfrm>
          <a:prstGeom prst="rect">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4" name="Group 3">
            <a:extLst>
              <a:ext uri="{FF2B5EF4-FFF2-40B4-BE49-F238E27FC236}">
                <a16:creationId xmlns:a16="http://schemas.microsoft.com/office/drawing/2014/main" id="{3A1D77E3-607F-6300-D5B9-54C4E7C4E111}"/>
              </a:ext>
            </a:extLst>
          </p:cNvPr>
          <p:cNvGrpSpPr/>
          <p:nvPr/>
        </p:nvGrpSpPr>
        <p:grpSpPr>
          <a:xfrm>
            <a:off x="1219200" y="-208947"/>
            <a:ext cx="6553200" cy="7088931"/>
            <a:chOff x="1219200" y="-208947"/>
            <a:chExt cx="6553200" cy="7088931"/>
          </a:xfrm>
        </p:grpSpPr>
        <p:pic>
          <p:nvPicPr>
            <p:cNvPr id="14339" name="Picture 6"/>
            <p:cNvPicPr>
              <a:picLocks noChangeAspect="1" noChangeArrowheads="1"/>
            </p:cNvPicPr>
            <p:nvPr/>
          </p:nvPicPr>
          <p:blipFill>
            <a:blip r:embed="rId2"/>
            <a:srcRect/>
            <a:stretch>
              <a:fillRect/>
            </a:stretch>
          </p:blipFill>
          <p:spPr bwMode="auto">
            <a:xfrm>
              <a:off x="1219200" y="-208947"/>
              <a:ext cx="6553200" cy="7088931"/>
            </a:xfrm>
            <a:prstGeom prst="rect">
              <a:avLst/>
            </a:prstGeom>
            <a:noFill/>
            <a:ln w="9525">
              <a:noFill/>
              <a:miter lim="800000"/>
              <a:headEnd/>
              <a:tailEnd/>
            </a:ln>
          </p:spPr>
        </p:pic>
        <p:sp>
          <p:nvSpPr>
            <p:cNvPr id="2" name="Rectangle 1">
              <a:extLst>
                <a:ext uri="{FF2B5EF4-FFF2-40B4-BE49-F238E27FC236}">
                  <a16:creationId xmlns:a16="http://schemas.microsoft.com/office/drawing/2014/main" id="{CDC04218-F8FA-3FBB-BA82-AC901A921E77}"/>
                </a:ext>
              </a:extLst>
            </p:cNvPr>
            <p:cNvSpPr/>
            <p:nvPr/>
          </p:nvSpPr>
          <p:spPr>
            <a:xfrm>
              <a:off x="1626177" y="6248400"/>
              <a:ext cx="5891645"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grpSp>
      <p:sp>
        <p:nvSpPr>
          <p:cNvPr id="3" name="TextBox 2">
            <a:extLst>
              <a:ext uri="{FF2B5EF4-FFF2-40B4-BE49-F238E27FC236}">
                <a16:creationId xmlns:a16="http://schemas.microsoft.com/office/drawing/2014/main" id="{462A5443-D85A-F1C7-6099-7D32A50591B9}"/>
              </a:ext>
            </a:extLst>
          </p:cNvPr>
          <p:cNvSpPr txBox="1"/>
          <p:nvPr/>
        </p:nvSpPr>
        <p:spPr>
          <a:xfrm>
            <a:off x="1219200" y="6248400"/>
            <a:ext cx="655320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mn-cs"/>
              </a:rPr>
              <a:t>"Hey, bucko… I'm </a:t>
            </a:r>
            <a:r>
              <a:rPr kumimoji="0" lang="en-US" sz="2400" b="1" i="1" u="none" strike="noStrike" kern="1200" cap="none" spc="0" normalizeH="0" baseline="0" noProof="0" dirty="0">
                <a:ln>
                  <a:noFill/>
                </a:ln>
                <a:solidFill>
                  <a:prstClr val="black"/>
                </a:solidFill>
                <a:effectLst/>
                <a:uLnTx/>
                <a:uFillTx/>
                <a:latin typeface="Arial" charset="0"/>
                <a:ea typeface="+mn-ea"/>
                <a:cs typeface="+mn-cs"/>
              </a:rPr>
              <a:t>through</a:t>
            </a:r>
            <a:r>
              <a:rPr kumimoji="0" lang="en-US" sz="2400" b="1" i="0" u="none" strike="noStrike" kern="1200" cap="none" spc="0" normalizeH="0" baseline="0" noProof="0" dirty="0">
                <a:ln>
                  <a:noFill/>
                </a:ln>
                <a:solidFill>
                  <a:prstClr val="black"/>
                </a:solidFill>
                <a:effectLst/>
                <a:uLnTx/>
                <a:uFillTx/>
                <a:latin typeface="Arial" charset="0"/>
                <a:ea typeface="+mn-ea"/>
                <a:cs typeface="+mn-cs"/>
              </a:rPr>
              <a:t> begging."</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a:xfrm>
            <a:off x="533400" y="381000"/>
            <a:ext cx="7924800" cy="1143000"/>
          </a:xfrm>
        </p:spPr>
        <p:txBody>
          <a:bodyPr>
            <a:noAutofit/>
          </a:bodyPr>
          <a:lstStyle/>
          <a:p>
            <a:pPr eaLnBrk="1" hangingPunct="1">
              <a:defRPr/>
            </a:pPr>
            <a:r>
              <a:rPr lang="en-US" sz="4000" dirty="0">
                <a:solidFill>
                  <a:schemeClr val="tx1"/>
                </a:solidFill>
              </a:rPr>
              <a:t>Common Features in Definitions of Persuasion</a:t>
            </a:r>
          </a:p>
        </p:txBody>
      </p:sp>
      <p:sp>
        <p:nvSpPr>
          <p:cNvPr id="106499" name="Rectangle 3"/>
          <p:cNvSpPr>
            <a:spLocks noGrp="1" noChangeArrowheads="1"/>
          </p:cNvSpPr>
          <p:nvPr>
            <p:ph idx="1"/>
          </p:nvPr>
        </p:nvSpPr>
        <p:spPr>
          <a:xfrm>
            <a:off x="0" y="2209800"/>
            <a:ext cx="9144000" cy="4343400"/>
          </a:xfrm>
        </p:spPr>
        <p:txBody>
          <a:bodyPr/>
          <a:lstStyle/>
          <a:p>
            <a:pPr marL="990600" lvl="1" indent="-533400" eaLnBrk="1" hangingPunct="1">
              <a:buClr>
                <a:srgbClr val="FF0000"/>
              </a:buClr>
              <a:buSzTx/>
              <a:buFont typeface="Wingdings" pitchFamily="2" charset="2"/>
              <a:buChar char="Ø"/>
              <a:defRPr/>
            </a:pPr>
            <a:r>
              <a:rPr lang="en-US" sz="3600" dirty="0">
                <a:latin typeface="+mj-lt"/>
              </a:rPr>
              <a:t>Use of symbols (verbal and nonverbal)</a:t>
            </a:r>
          </a:p>
          <a:p>
            <a:pPr marL="990600" lvl="1" indent="-533400" eaLnBrk="1" hangingPunct="1">
              <a:buClr>
                <a:srgbClr val="FF0000"/>
              </a:buClr>
              <a:buSzTx/>
              <a:buFont typeface="Wingdings" pitchFamily="2" charset="2"/>
              <a:buChar char="Ø"/>
              <a:defRPr/>
            </a:pPr>
            <a:r>
              <a:rPr lang="en-US" sz="3600" dirty="0">
                <a:latin typeface="+mj-lt"/>
              </a:rPr>
              <a:t>Process</a:t>
            </a:r>
          </a:p>
          <a:p>
            <a:pPr marL="990600" lvl="1" indent="-533400" eaLnBrk="1" hangingPunct="1">
              <a:buClr>
                <a:srgbClr val="FF0000"/>
              </a:buClr>
              <a:buSzTx/>
              <a:buFont typeface="Wingdings" pitchFamily="2" charset="2"/>
              <a:buChar char="Ø"/>
              <a:defRPr/>
            </a:pPr>
            <a:r>
              <a:rPr lang="en-US" sz="3600" dirty="0">
                <a:latin typeface="+mj-lt"/>
              </a:rPr>
              <a:t>Intentional</a:t>
            </a:r>
          </a:p>
          <a:p>
            <a:pPr marL="990600" lvl="1" indent="-533400">
              <a:buClr>
                <a:srgbClr val="FF0000"/>
              </a:buClr>
              <a:buFont typeface="Wingdings" pitchFamily="2" charset="2"/>
              <a:buChar char="Ø"/>
              <a:defRPr/>
            </a:pPr>
            <a:r>
              <a:rPr lang="en-US" sz="3600" dirty="0">
                <a:latin typeface="+mj-lt"/>
              </a:rPr>
              <a:t>Non-coercive</a:t>
            </a:r>
          </a:p>
          <a:p>
            <a:pPr marL="990600" lvl="1" indent="-533400">
              <a:buClr>
                <a:srgbClr val="FF0000"/>
              </a:buClr>
              <a:buFont typeface="Wingdings" pitchFamily="2" charset="2"/>
              <a:buChar char="Ø"/>
              <a:defRPr/>
            </a:pPr>
            <a:r>
              <a:rPr lang="en-US" sz="3600" dirty="0">
                <a:latin typeface="+mj-lt"/>
              </a:rPr>
              <a:t>Changes beliefs, attitude/value, behavior</a:t>
            </a:r>
          </a:p>
          <a:p>
            <a:pPr marL="990600" lvl="1" indent="-533400" eaLnBrk="1" hangingPunct="1">
              <a:buClr>
                <a:srgbClr val="FF0000"/>
              </a:buClr>
              <a:buSzTx/>
              <a:buFont typeface="Wingdings" pitchFamily="2" charset="2"/>
              <a:buChar char="Ø"/>
              <a:defRPr/>
            </a:pPr>
            <a:endParaRPr lang="en-US" sz="3600" dirty="0">
              <a:latin typeface="+mj-lt"/>
            </a:endParaRPr>
          </a:p>
          <a:p>
            <a:pPr marL="990600" lvl="1" indent="-533400" eaLnBrk="1" hangingPunct="1">
              <a:buSzTx/>
              <a:buFont typeface="Wingdings" pitchFamily="2" charset="2"/>
              <a:buChar char="§"/>
              <a:defRPr/>
            </a:pPr>
            <a:endParaRPr lang="en-US" sz="4400" b="1" dirty="0">
              <a:latin typeface="Tahoma" pitchFamily="34" charset="0"/>
            </a:endParaRPr>
          </a:p>
        </p:txBody>
      </p:sp>
    </p:spTree>
    <p:extLst>
      <p:ext uri="{BB962C8B-B14F-4D97-AF65-F5344CB8AC3E}">
        <p14:creationId xmlns:p14="http://schemas.microsoft.com/office/powerpoint/2010/main" val="22136548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6499">
                                            <p:txEl>
                                              <p:pRg st="4" end="4"/>
                                            </p:txEl>
                                          </p:spTgt>
                                        </p:tgtEl>
                                        <p:attrNameLst>
                                          <p:attrName>style.visibility</p:attrName>
                                        </p:attrNameLst>
                                      </p:cBhvr>
                                      <p:to>
                                        <p:strVal val="visible"/>
                                      </p:to>
                                    </p:set>
                                    <p:anim calcmode="lin" valueType="num">
                                      <p:cBhvr additive="base">
                                        <p:cTn id="7" dur="500" fill="hold"/>
                                        <p:tgtEl>
                                          <p:spTgt spid="10649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p:cNvSpPr>
            <a:spLocks noChangeArrowheads="1"/>
          </p:cNvSpPr>
          <p:nvPr/>
        </p:nvSpPr>
        <p:spPr bwMode="auto">
          <a:xfrm>
            <a:off x="533400" y="1447800"/>
            <a:ext cx="8229600" cy="9906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267" name="Rectangle 10"/>
          <p:cNvSpPr>
            <a:spLocks noChangeArrowheads="1"/>
          </p:cNvSpPr>
          <p:nvPr/>
        </p:nvSpPr>
        <p:spPr bwMode="auto">
          <a:xfrm>
            <a:off x="533400" y="1981200"/>
            <a:ext cx="8229600" cy="1143000"/>
          </a:xfrm>
          <a:prstGeom prst="rect">
            <a:avLst/>
          </a:prstGeom>
          <a:solidFill>
            <a:srgbClr val="FF99CC"/>
          </a:solidFill>
          <a:ln w="9525">
            <a:solidFill>
              <a:schemeClr val="tx1"/>
            </a:solidFill>
            <a:miter lim="800000"/>
            <a:headEnd/>
            <a:tailEnd/>
          </a:ln>
        </p:spPr>
        <p:txBody>
          <a:bodyPr wrap="none"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268" name="Rectangle 11"/>
          <p:cNvSpPr>
            <a:spLocks noChangeArrowheads="1"/>
          </p:cNvSpPr>
          <p:nvPr/>
        </p:nvSpPr>
        <p:spPr bwMode="auto">
          <a:xfrm>
            <a:off x="533400" y="3140075"/>
            <a:ext cx="8229600" cy="1279525"/>
          </a:xfrm>
          <a:prstGeom prst="rect">
            <a:avLst/>
          </a:prstGeom>
          <a:solidFill>
            <a:srgbClr val="FFFF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269" name="Rectangle 12"/>
          <p:cNvSpPr>
            <a:spLocks noChangeArrowheads="1"/>
          </p:cNvSpPr>
          <p:nvPr/>
        </p:nvSpPr>
        <p:spPr bwMode="auto">
          <a:xfrm>
            <a:off x="533400" y="4222750"/>
            <a:ext cx="8229600" cy="949764"/>
          </a:xfrm>
          <a:prstGeom prst="rect">
            <a:avLst/>
          </a:prstGeom>
          <a:solidFill>
            <a:srgbClr val="CCFFFF"/>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270" name="Rectangle 13"/>
          <p:cNvSpPr>
            <a:spLocks noChangeArrowheads="1"/>
          </p:cNvSpPr>
          <p:nvPr/>
        </p:nvSpPr>
        <p:spPr bwMode="auto">
          <a:xfrm>
            <a:off x="533400" y="5183188"/>
            <a:ext cx="8229600" cy="1446212"/>
          </a:xfrm>
          <a:prstGeom prst="rect">
            <a:avLst/>
          </a:prstGeom>
          <a:solidFill>
            <a:srgbClr val="FFCC99"/>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271" name="Line 14"/>
          <p:cNvSpPr>
            <a:spLocks noChangeShapeType="1"/>
          </p:cNvSpPr>
          <p:nvPr/>
        </p:nvSpPr>
        <p:spPr bwMode="auto">
          <a:xfrm>
            <a:off x="1905000" y="1447800"/>
            <a:ext cx="0" cy="5210175"/>
          </a:xfrm>
          <a:prstGeom prst="line">
            <a:avLst/>
          </a:prstGeom>
          <a:noFill/>
          <a:ln w="50800">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272" name="Line 15"/>
          <p:cNvSpPr>
            <a:spLocks noChangeShapeType="1"/>
          </p:cNvSpPr>
          <p:nvPr/>
        </p:nvSpPr>
        <p:spPr bwMode="auto">
          <a:xfrm>
            <a:off x="3810000" y="1447800"/>
            <a:ext cx="0" cy="5210175"/>
          </a:xfrm>
          <a:prstGeom prst="line">
            <a:avLst/>
          </a:prstGeom>
          <a:noFill/>
          <a:ln w="50800">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273" name="Line 16"/>
          <p:cNvSpPr>
            <a:spLocks noChangeShapeType="1"/>
          </p:cNvSpPr>
          <p:nvPr/>
        </p:nvSpPr>
        <p:spPr bwMode="auto">
          <a:xfrm>
            <a:off x="6780663" y="1495425"/>
            <a:ext cx="0" cy="5210175"/>
          </a:xfrm>
          <a:prstGeom prst="line">
            <a:avLst/>
          </a:prstGeom>
          <a:noFill/>
          <a:ln w="50800">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274" name="Line 17"/>
          <p:cNvSpPr>
            <a:spLocks noChangeShapeType="1"/>
          </p:cNvSpPr>
          <p:nvPr/>
        </p:nvSpPr>
        <p:spPr bwMode="auto">
          <a:xfrm>
            <a:off x="533400" y="1447800"/>
            <a:ext cx="0" cy="5210175"/>
          </a:xfrm>
          <a:prstGeom prst="line">
            <a:avLst/>
          </a:prstGeom>
          <a:noFill/>
          <a:ln w="50800">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275" name="Line 18"/>
          <p:cNvSpPr>
            <a:spLocks noChangeShapeType="1"/>
          </p:cNvSpPr>
          <p:nvPr/>
        </p:nvSpPr>
        <p:spPr bwMode="auto">
          <a:xfrm>
            <a:off x="8763000" y="1447800"/>
            <a:ext cx="0" cy="5210175"/>
          </a:xfrm>
          <a:prstGeom prst="line">
            <a:avLst/>
          </a:prstGeom>
          <a:noFill/>
          <a:ln w="50800">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276" name="Line 37"/>
          <p:cNvSpPr>
            <a:spLocks noChangeShapeType="1"/>
          </p:cNvSpPr>
          <p:nvPr/>
        </p:nvSpPr>
        <p:spPr bwMode="auto">
          <a:xfrm>
            <a:off x="504825" y="1219200"/>
            <a:ext cx="8229600" cy="0"/>
          </a:xfrm>
          <a:prstGeom prst="line">
            <a:avLst/>
          </a:prstGeom>
          <a:noFill/>
          <a:ln w="50800">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277" name="Line 38"/>
          <p:cNvSpPr>
            <a:spLocks noChangeShapeType="1"/>
          </p:cNvSpPr>
          <p:nvPr/>
        </p:nvSpPr>
        <p:spPr bwMode="auto">
          <a:xfrm>
            <a:off x="533400" y="6629400"/>
            <a:ext cx="8229600" cy="0"/>
          </a:xfrm>
          <a:prstGeom prst="line">
            <a:avLst/>
          </a:prstGeom>
          <a:noFill/>
          <a:ln w="50800">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9570" name="Rectangle 2"/>
          <p:cNvSpPr>
            <a:spLocks noGrp="1" noRot="1" noChangeArrowheads="1"/>
          </p:cNvSpPr>
          <p:nvPr>
            <p:ph type="title"/>
          </p:nvPr>
        </p:nvSpPr>
        <p:spPr>
          <a:xfrm>
            <a:off x="533400" y="228600"/>
            <a:ext cx="8201025" cy="1143000"/>
          </a:xfrm>
        </p:spPr>
        <p:txBody>
          <a:bodyPr>
            <a:normAutofit/>
          </a:bodyPr>
          <a:lstStyle/>
          <a:p>
            <a:pPr eaLnBrk="1" hangingPunct="1">
              <a:defRPr/>
            </a:pPr>
            <a:r>
              <a:rPr lang="en-US" sz="4400" dirty="0">
                <a:solidFill>
                  <a:schemeClr val="tx1"/>
                </a:solidFill>
              </a:rPr>
              <a:t>PERSUASION</a:t>
            </a:r>
          </a:p>
        </p:txBody>
      </p:sp>
      <p:sp>
        <p:nvSpPr>
          <p:cNvPr id="109592" name="Text Box 24"/>
          <p:cNvSpPr txBox="1">
            <a:spLocks noChangeArrowheads="1"/>
          </p:cNvSpPr>
          <p:nvPr/>
        </p:nvSpPr>
        <p:spPr bwMode="auto">
          <a:xfrm>
            <a:off x="1981200" y="2126159"/>
            <a:ext cx="1676400" cy="769441"/>
          </a:xfrm>
          <a:prstGeom prst="rect">
            <a:avLst/>
          </a:prstGeom>
          <a:noFill/>
          <a:ln w="9525">
            <a:noFill/>
            <a:miter lim="800000"/>
            <a:headEnd/>
            <a:tailEnd/>
          </a:ln>
        </p:spPr>
        <p:txBody>
          <a:bodyPr anchor="t">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aramond" pitchFamily="18" charset="0"/>
                <a:ea typeface="+mn-ea"/>
                <a:cs typeface="+mn-cs"/>
              </a:rPr>
              <a:t>Fact</a:t>
            </a:r>
            <a:br>
              <a:rPr kumimoji="0" lang="en-US" sz="1600" b="1" i="0" u="none" strike="noStrike" kern="1200" cap="none" spc="0" normalizeH="0" baseline="0" noProof="0" dirty="0">
                <a:ln>
                  <a:noFill/>
                </a:ln>
                <a:solidFill>
                  <a:srgbClr val="000000"/>
                </a:solidFill>
                <a:effectLst/>
                <a:uLnTx/>
                <a:uFillTx/>
                <a:latin typeface="Garamond" pitchFamily="18" charset="0"/>
                <a:ea typeface="+mn-ea"/>
                <a:cs typeface="+mn-cs"/>
              </a:rPr>
            </a:br>
            <a:r>
              <a:rPr kumimoji="0" lang="en-US" sz="2000" b="1" i="0" u="none" strike="noStrike" kern="1200" cap="none" spc="0" normalizeH="0" baseline="0" noProof="0" dirty="0">
                <a:ln>
                  <a:noFill/>
                </a:ln>
                <a:solidFill>
                  <a:srgbClr val="000000"/>
                </a:solidFill>
                <a:effectLst/>
                <a:uLnTx/>
                <a:uFillTx/>
                <a:latin typeface="Garamond" pitchFamily="18" charset="0"/>
                <a:ea typeface="+mn-ea"/>
                <a:cs typeface="+mn-cs"/>
              </a:rPr>
              <a:t>(Apologetic)</a:t>
            </a:r>
          </a:p>
        </p:txBody>
      </p:sp>
      <p:sp>
        <p:nvSpPr>
          <p:cNvPr id="109593" name="Text Box 25"/>
          <p:cNvSpPr txBox="1">
            <a:spLocks noChangeArrowheads="1"/>
          </p:cNvSpPr>
          <p:nvPr/>
        </p:nvSpPr>
        <p:spPr bwMode="auto">
          <a:xfrm>
            <a:off x="533401" y="2209800"/>
            <a:ext cx="1371600" cy="64135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aramond" pitchFamily="18" charset="0"/>
                <a:ea typeface="+mn-ea"/>
                <a:cs typeface="+mn-cs"/>
              </a:rPr>
              <a:t>Deals with an issue of</a:t>
            </a:r>
          </a:p>
        </p:txBody>
      </p:sp>
      <p:sp>
        <p:nvSpPr>
          <p:cNvPr id="109594" name="Text Box 26"/>
          <p:cNvSpPr txBox="1">
            <a:spLocks noChangeArrowheads="1"/>
          </p:cNvSpPr>
          <p:nvPr/>
        </p:nvSpPr>
        <p:spPr bwMode="auto">
          <a:xfrm>
            <a:off x="6934200" y="2209800"/>
            <a:ext cx="1676400" cy="461665"/>
          </a:xfrm>
          <a:prstGeom prst="rect">
            <a:avLst/>
          </a:prstGeom>
          <a:noFill/>
          <a:ln w="9525">
            <a:noFill/>
            <a:miter lim="800000"/>
            <a:headEnd/>
            <a:tailEnd/>
          </a:ln>
        </p:spPr>
        <p:txBody>
          <a:bodyPr anchor="t">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Garamond" pitchFamily="18" charset="0"/>
                <a:ea typeface="+mn-ea"/>
                <a:cs typeface="+mn-cs"/>
              </a:rPr>
              <a:t>Policy</a:t>
            </a:r>
          </a:p>
        </p:txBody>
      </p:sp>
      <p:sp>
        <p:nvSpPr>
          <p:cNvPr id="109595" name="Text Box 27"/>
          <p:cNvSpPr txBox="1">
            <a:spLocks noChangeArrowheads="1"/>
          </p:cNvSpPr>
          <p:nvPr/>
        </p:nvSpPr>
        <p:spPr bwMode="auto">
          <a:xfrm>
            <a:off x="3810000" y="2209800"/>
            <a:ext cx="3048000" cy="461665"/>
          </a:xfrm>
          <a:prstGeom prst="rect">
            <a:avLst/>
          </a:prstGeom>
          <a:noFill/>
          <a:ln w="9525">
            <a:noFill/>
            <a:miter lim="800000"/>
            <a:headEnd/>
            <a:tailEnd/>
          </a:ln>
        </p:spPr>
        <p:txBody>
          <a:bodyPr anchor="t">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aramond" pitchFamily="18" charset="0"/>
                <a:ea typeface="+mn-ea"/>
                <a:cs typeface="+mn-cs"/>
              </a:rPr>
              <a:t>Value</a:t>
            </a:r>
          </a:p>
        </p:txBody>
      </p:sp>
      <p:sp>
        <p:nvSpPr>
          <p:cNvPr id="109596" name="Text Box 28"/>
          <p:cNvSpPr txBox="1">
            <a:spLocks noChangeArrowheads="1"/>
          </p:cNvSpPr>
          <p:nvPr/>
        </p:nvSpPr>
        <p:spPr bwMode="auto">
          <a:xfrm>
            <a:off x="533400" y="5487475"/>
            <a:ext cx="1371600" cy="1032901"/>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aramond" pitchFamily="18" charset="0"/>
                <a:ea typeface="+mn-ea"/>
                <a:cs typeface="+mn-cs"/>
              </a:rPr>
              <a:t>Classical division</a:t>
            </a:r>
          </a:p>
        </p:txBody>
      </p:sp>
      <p:sp>
        <p:nvSpPr>
          <p:cNvPr id="109597" name="Text Box 29"/>
          <p:cNvSpPr txBox="1">
            <a:spLocks noChangeArrowheads="1"/>
          </p:cNvSpPr>
          <p:nvPr/>
        </p:nvSpPr>
        <p:spPr bwMode="auto">
          <a:xfrm>
            <a:off x="519113" y="3419914"/>
            <a:ext cx="1371600" cy="64135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aramond" pitchFamily="18" charset="0"/>
                <a:ea typeface="+mn-ea"/>
                <a:cs typeface="+mn-cs"/>
              </a:rPr>
              <a:t>Purpose of speech</a:t>
            </a:r>
          </a:p>
        </p:txBody>
      </p:sp>
      <p:sp>
        <p:nvSpPr>
          <p:cNvPr id="109598" name="Text Box 30"/>
          <p:cNvSpPr txBox="1">
            <a:spLocks noChangeArrowheads="1"/>
          </p:cNvSpPr>
          <p:nvPr/>
        </p:nvSpPr>
        <p:spPr bwMode="auto">
          <a:xfrm>
            <a:off x="533400" y="4465857"/>
            <a:ext cx="1371600" cy="853637"/>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aramond" pitchFamily="18" charset="0"/>
                <a:ea typeface="+mn-ea"/>
                <a:cs typeface="+mn-cs"/>
              </a:rPr>
              <a:t>Seeks to change</a:t>
            </a:r>
          </a:p>
        </p:txBody>
      </p:sp>
      <p:sp>
        <p:nvSpPr>
          <p:cNvPr id="109599" name="Text Box 31"/>
          <p:cNvSpPr txBox="1">
            <a:spLocks noChangeArrowheads="1"/>
          </p:cNvSpPr>
          <p:nvPr/>
        </p:nvSpPr>
        <p:spPr bwMode="auto">
          <a:xfrm>
            <a:off x="6934200" y="3429000"/>
            <a:ext cx="1676400" cy="46166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Garamond" pitchFamily="18" charset="0"/>
                <a:ea typeface="+mn-ea"/>
                <a:cs typeface="+mn-cs"/>
              </a:rPr>
              <a:t>Actuate</a:t>
            </a:r>
          </a:p>
        </p:txBody>
      </p:sp>
      <p:sp>
        <p:nvSpPr>
          <p:cNvPr id="109600" name="Text Box 32"/>
          <p:cNvSpPr txBox="1">
            <a:spLocks noChangeArrowheads="1"/>
          </p:cNvSpPr>
          <p:nvPr/>
        </p:nvSpPr>
        <p:spPr bwMode="auto">
          <a:xfrm>
            <a:off x="6934200" y="4419600"/>
            <a:ext cx="1676400" cy="46166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aramond" pitchFamily="18" charset="0"/>
                <a:ea typeface="+mn-ea"/>
                <a:cs typeface="+mn-cs"/>
              </a:rPr>
              <a:t>Action</a:t>
            </a:r>
          </a:p>
        </p:txBody>
      </p:sp>
      <p:sp>
        <p:nvSpPr>
          <p:cNvPr id="109601" name="Text Box 33"/>
          <p:cNvSpPr txBox="1">
            <a:spLocks noChangeArrowheads="1"/>
          </p:cNvSpPr>
          <p:nvPr/>
        </p:nvSpPr>
        <p:spPr bwMode="auto">
          <a:xfrm>
            <a:off x="4495800" y="4419600"/>
            <a:ext cx="1676400" cy="46166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aramond" pitchFamily="18" charset="0"/>
                <a:ea typeface="+mn-ea"/>
                <a:cs typeface="+mn-cs"/>
              </a:rPr>
              <a:t>Feeling</a:t>
            </a:r>
          </a:p>
        </p:txBody>
      </p:sp>
      <p:sp>
        <p:nvSpPr>
          <p:cNvPr id="109602" name="Text Box 34"/>
          <p:cNvSpPr txBox="1">
            <a:spLocks noChangeArrowheads="1"/>
          </p:cNvSpPr>
          <p:nvPr/>
        </p:nvSpPr>
        <p:spPr bwMode="auto">
          <a:xfrm>
            <a:off x="4495800" y="3429000"/>
            <a:ext cx="1676400" cy="46166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Garamond" pitchFamily="18" charset="0"/>
                <a:ea typeface="+mn-ea"/>
                <a:cs typeface="+mn-cs"/>
              </a:rPr>
              <a:t>Inspire</a:t>
            </a:r>
          </a:p>
        </p:txBody>
      </p:sp>
      <p:sp>
        <p:nvSpPr>
          <p:cNvPr id="109603" name="Text Box 35"/>
          <p:cNvSpPr txBox="1">
            <a:spLocks noChangeArrowheads="1"/>
          </p:cNvSpPr>
          <p:nvPr/>
        </p:nvSpPr>
        <p:spPr bwMode="auto">
          <a:xfrm>
            <a:off x="2057400" y="3429000"/>
            <a:ext cx="1676400" cy="46166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aramond" pitchFamily="18" charset="0"/>
                <a:ea typeface="+mn-ea"/>
                <a:cs typeface="+mn-cs"/>
              </a:rPr>
              <a:t>Persuade</a:t>
            </a:r>
          </a:p>
        </p:txBody>
      </p:sp>
      <p:sp>
        <p:nvSpPr>
          <p:cNvPr id="109604" name="Text Box 36"/>
          <p:cNvSpPr txBox="1">
            <a:spLocks noChangeArrowheads="1"/>
          </p:cNvSpPr>
          <p:nvPr/>
        </p:nvSpPr>
        <p:spPr bwMode="auto">
          <a:xfrm>
            <a:off x="1981200" y="4419600"/>
            <a:ext cx="1676400" cy="46166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aramond" pitchFamily="18" charset="0"/>
                <a:ea typeface="+mn-ea"/>
                <a:cs typeface="+mn-cs"/>
              </a:rPr>
              <a:t>Thinking</a:t>
            </a:r>
          </a:p>
        </p:txBody>
      </p:sp>
      <p:sp>
        <p:nvSpPr>
          <p:cNvPr id="109608" name="Text Box 40"/>
          <p:cNvSpPr txBox="1">
            <a:spLocks noChangeArrowheads="1"/>
          </p:cNvSpPr>
          <p:nvPr/>
        </p:nvSpPr>
        <p:spPr bwMode="auto">
          <a:xfrm>
            <a:off x="1828800" y="5219816"/>
            <a:ext cx="2051049" cy="1400383"/>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Garamond" pitchFamily="18" charset="0"/>
                <a:ea typeface="+mn-ea"/>
                <a:cs typeface="+mn-cs"/>
              </a:rPr>
              <a:t>Forensic (issues of the </a:t>
            </a:r>
            <a:r>
              <a:rPr kumimoji="0" lang="en-US" sz="1700" b="1" i="1" u="none" strike="noStrike" kern="1200" cap="none" spc="0" normalizeH="0" baseline="0" noProof="0" dirty="0">
                <a:ln>
                  <a:noFill/>
                </a:ln>
                <a:solidFill>
                  <a:srgbClr val="000000"/>
                </a:solidFill>
                <a:effectLst/>
                <a:uLnTx/>
                <a:uFillTx/>
                <a:latin typeface="Garamond" pitchFamily="18" charset="0"/>
                <a:ea typeface="+mn-ea"/>
                <a:cs typeface="+mn-cs"/>
              </a:rPr>
              <a:t>past</a:t>
            </a:r>
            <a:r>
              <a:rPr kumimoji="0" lang="en-US" sz="1700" b="1" i="0" u="none" strike="noStrike" kern="1200" cap="none" spc="0" normalizeH="0" baseline="0" noProof="0" dirty="0">
                <a:ln>
                  <a:noFill/>
                </a:ln>
                <a:solidFill>
                  <a:srgbClr val="000000"/>
                </a:solidFill>
                <a:effectLst/>
                <a:uLnTx/>
                <a:uFillTx/>
                <a:latin typeface="Garamond" pitchFamily="18" charset="0"/>
                <a:ea typeface="+mn-ea"/>
                <a:cs typeface="+mn-cs"/>
              </a:rPr>
              <a:t> argued in </a:t>
            </a:r>
            <a:r>
              <a:rPr kumimoji="0" lang="en-US" sz="1700" b="1" i="1" u="none" strike="noStrike" kern="1200" cap="none" spc="0" normalizeH="0" baseline="0" noProof="0" dirty="0">
                <a:ln>
                  <a:noFill/>
                </a:ln>
                <a:solidFill>
                  <a:srgbClr val="000000"/>
                </a:solidFill>
                <a:effectLst/>
                <a:uLnTx/>
                <a:uFillTx/>
                <a:latin typeface="Garamond" pitchFamily="18" charset="0"/>
                <a:ea typeface="+mn-ea"/>
                <a:cs typeface="+mn-cs"/>
              </a:rPr>
              <a:t>law </a:t>
            </a:r>
            <a:r>
              <a:rPr kumimoji="0" lang="en-US" sz="1700" b="1" i="0" u="none" strike="noStrike" kern="1200" cap="none" spc="0" normalizeH="0" baseline="0" noProof="0" dirty="0">
                <a:ln>
                  <a:noFill/>
                </a:ln>
                <a:solidFill>
                  <a:srgbClr val="000000"/>
                </a:solidFill>
                <a:effectLst/>
                <a:uLnTx/>
                <a:uFillTx/>
                <a:latin typeface="Garamond" pitchFamily="18" charset="0"/>
                <a:ea typeface="+mn-ea"/>
                <a:cs typeface="+mn-cs"/>
              </a:rPr>
              <a:t>court to establish </a:t>
            </a:r>
            <a:r>
              <a:rPr kumimoji="0" lang="en-US" sz="1700" b="1" i="1" u="none" strike="noStrike" kern="1200" cap="none" spc="0" normalizeH="0" baseline="0" noProof="0" dirty="0">
                <a:ln>
                  <a:noFill/>
                </a:ln>
                <a:solidFill>
                  <a:srgbClr val="000000"/>
                </a:solidFill>
                <a:effectLst/>
                <a:uLnTx/>
                <a:uFillTx/>
                <a:latin typeface="Garamond" pitchFamily="18" charset="0"/>
                <a:ea typeface="+mn-ea"/>
                <a:cs typeface="+mn-cs"/>
              </a:rPr>
              <a:t>guilt </a:t>
            </a:r>
            <a:r>
              <a:rPr kumimoji="0" lang="en-US" sz="1700" b="1" i="0" u="none" strike="noStrike" kern="1200" cap="none" spc="0" normalizeH="0" baseline="0" noProof="0" dirty="0">
                <a:ln>
                  <a:noFill/>
                </a:ln>
                <a:solidFill>
                  <a:srgbClr val="000000"/>
                </a:solidFill>
                <a:effectLst/>
                <a:uLnTx/>
                <a:uFillTx/>
                <a:latin typeface="Garamond" pitchFamily="18" charset="0"/>
                <a:ea typeface="+mn-ea"/>
                <a:cs typeface="+mn-cs"/>
              </a:rPr>
              <a:t>or </a:t>
            </a:r>
            <a:r>
              <a:rPr kumimoji="0" lang="en-US" sz="1700" b="1" i="1" u="none" strike="noStrike" kern="1200" cap="none" spc="0" normalizeH="0" baseline="0" noProof="0" dirty="0">
                <a:ln>
                  <a:noFill/>
                </a:ln>
                <a:solidFill>
                  <a:srgbClr val="000000"/>
                </a:solidFill>
                <a:effectLst/>
                <a:uLnTx/>
                <a:uFillTx/>
                <a:latin typeface="Garamond" pitchFamily="18" charset="0"/>
                <a:ea typeface="+mn-ea"/>
                <a:cs typeface="+mn-cs"/>
              </a:rPr>
              <a:t>innocence</a:t>
            </a:r>
            <a:r>
              <a:rPr kumimoji="0" lang="en-US" sz="1700" b="1" i="0" u="none" strike="noStrike" kern="1200" cap="none" spc="0" normalizeH="0" baseline="0" noProof="0" dirty="0">
                <a:ln>
                  <a:noFill/>
                </a:ln>
                <a:solidFill>
                  <a:srgbClr val="000000"/>
                </a:solidFill>
                <a:effectLst/>
                <a:uLnTx/>
                <a:uFillTx/>
                <a:latin typeface="Garamond" pitchFamily="18" charset="0"/>
                <a:ea typeface="+mn-ea"/>
                <a:cs typeface="+mn-cs"/>
              </a:rPr>
              <a:t>)</a:t>
            </a:r>
          </a:p>
        </p:txBody>
      </p:sp>
      <p:sp>
        <p:nvSpPr>
          <p:cNvPr id="109609" name="Text Box 41"/>
          <p:cNvSpPr txBox="1">
            <a:spLocks noChangeArrowheads="1"/>
          </p:cNvSpPr>
          <p:nvPr/>
        </p:nvSpPr>
        <p:spPr bwMode="auto">
          <a:xfrm>
            <a:off x="6781801" y="5219816"/>
            <a:ext cx="2057399" cy="1400383"/>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Garamond" pitchFamily="18" charset="0"/>
                <a:ea typeface="+mn-ea"/>
                <a:cs typeface="+mn-cs"/>
              </a:rPr>
              <a:t>Deliberative (issues of the </a:t>
            </a:r>
            <a:r>
              <a:rPr kumimoji="0" lang="en-US" sz="1700" b="1" i="1" u="none" strike="noStrike" kern="1200" cap="none" spc="0" normalizeH="0" baseline="0" noProof="0" dirty="0">
                <a:ln>
                  <a:noFill/>
                </a:ln>
                <a:solidFill>
                  <a:srgbClr val="000000"/>
                </a:solidFill>
                <a:effectLst/>
                <a:uLnTx/>
                <a:uFillTx/>
                <a:latin typeface="Garamond" pitchFamily="18" charset="0"/>
                <a:ea typeface="+mn-ea"/>
                <a:cs typeface="+mn-cs"/>
              </a:rPr>
              <a:t>future</a:t>
            </a:r>
            <a:r>
              <a:rPr kumimoji="0" lang="en-US" sz="1700" b="1" i="0" u="none" strike="noStrike" kern="1200" cap="none" spc="0" normalizeH="0" baseline="0" noProof="0" dirty="0">
                <a:ln>
                  <a:noFill/>
                </a:ln>
                <a:solidFill>
                  <a:srgbClr val="000000"/>
                </a:solidFill>
                <a:effectLst/>
                <a:uLnTx/>
                <a:uFillTx/>
                <a:latin typeface="Garamond" pitchFamily="18" charset="0"/>
                <a:ea typeface="+mn-ea"/>
                <a:cs typeface="+mn-cs"/>
              </a:rPr>
              <a:t> argued in the </a:t>
            </a:r>
            <a:r>
              <a:rPr kumimoji="0" lang="en-US" sz="1700" b="1" i="1" u="none" strike="noStrike" kern="1200" cap="none" spc="0" normalizeH="0" baseline="0" noProof="0" dirty="0">
                <a:ln>
                  <a:noFill/>
                </a:ln>
                <a:solidFill>
                  <a:srgbClr val="000000"/>
                </a:solidFill>
                <a:effectLst/>
                <a:uLnTx/>
                <a:uFillTx/>
                <a:latin typeface="Garamond" pitchFamily="18" charset="0"/>
                <a:ea typeface="+mn-ea"/>
                <a:cs typeface="+mn-cs"/>
              </a:rPr>
              <a:t>assembly</a:t>
            </a:r>
            <a:r>
              <a:rPr kumimoji="0" lang="en-US" sz="1700" b="1" i="0" u="none" strike="noStrike" kern="1200" cap="none" spc="0" normalizeH="0" baseline="0" noProof="0" dirty="0">
                <a:ln>
                  <a:noFill/>
                </a:ln>
                <a:solidFill>
                  <a:srgbClr val="000000"/>
                </a:solidFill>
                <a:effectLst/>
                <a:uLnTx/>
                <a:uFillTx/>
                <a:latin typeface="Garamond" pitchFamily="18" charset="0"/>
                <a:ea typeface="+mn-ea"/>
                <a:cs typeface="+mn-cs"/>
              </a:rPr>
              <a:t> to determine </a:t>
            </a:r>
            <a:r>
              <a:rPr kumimoji="0" lang="en-US" sz="1700" b="1" i="1" u="none" strike="noStrike" kern="1200" cap="none" spc="0" normalizeH="0" baseline="0" noProof="0" dirty="0">
                <a:ln>
                  <a:noFill/>
                </a:ln>
                <a:solidFill>
                  <a:srgbClr val="000000"/>
                </a:solidFill>
                <a:effectLst/>
                <a:uLnTx/>
                <a:uFillTx/>
                <a:latin typeface="Garamond" pitchFamily="18" charset="0"/>
                <a:ea typeface="+mn-ea"/>
                <a:cs typeface="+mn-cs"/>
              </a:rPr>
              <a:t>courses of action</a:t>
            </a:r>
            <a:r>
              <a:rPr kumimoji="0" lang="en-US" sz="1700" b="1" i="0" u="none" strike="noStrike" kern="1200" cap="none" spc="0" normalizeH="0" baseline="0" noProof="0" dirty="0">
                <a:ln>
                  <a:noFill/>
                </a:ln>
                <a:solidFill>
                  <a:srgbClr val="000000"/>
                </a:solidFill>
                <a:effectLst/>
                <a:uLnTx/>
                <a:uFillTx/>
                <a:latin typeface="Garamond" pitchFamily="18" charset="0"/>
                <a:ea typeface="+mn-ea"/>
                <a:cs typeface="+mn-cs"/>
              </a:rPr>
              <a:t>)</a:t>
            </a:r>
          </a:p>
        </p:txBody>
      </p:sp>
      <p:sp>
        <p:nvSpPr>
          <p:cNvPr id="109610" name="Text Box 42"/>
          <p:cNvSpPr txBox="1">
            <a:spLocks noChangeArrowheads="1"/>
          </p:cNvSpPr>
          <p:nvPr/>
        </p:nvSpPr>
        <p:spPr bwMode="auto">
          <a:xfrm>
            <a:off x="3810000" y="5410200"/>
            <a:ext cx="2978150" cy="1138773"/>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Garamond" pitchFamily="18" charset="0"/>
                <a:ea typeface="+mn-ea"/>
                <a:cs typeface="+mn-cs"/>
              </a:rPr>
              <a:t>Epideictic (issues of the </a:t>
            </a:r>
            <a:r>
              <a:rPr kumimoji="0" lang="en-US" sz="1700" b="1" i="1" u="none" strike="noStrike" kern="1200" cap="none" spc="0" normalizeH="0" baseline="0" noProof="0" dirty="0">
                <a:ln>
                  <a:noFill/>
                </a:ln>
                <a:solidFill>
                  <a:srgbClr val="000000"/>
                </a:solidFill>
                <a:effectLst/>
                <a:uLnTx/>
                <a:uFillTx/>
                <a:latin typeface="Garamond" pitchFamily="18" charset="0"/>
                <a:ea typeface="+mn-ea"/>
                <a:cs typeface="+mn-cs"/>
              </a:rPr>
              <a:t>present </a:t>
            </a:r>
            <a:r>
              <a:rPr kumimoji="0" lang="en-US" sz="1700" b="1" i="0" u="none" strike="noStrike" kern="1200" cap="none" spc="0" normalizeH="0" baseline="0" noProof="0" dirty="0">
                <a:ln>
                  <a:noFill/>
                </a:ln>
                <a:solidFill>
                  <a:srgbClr val="000000"/>
                </a:solidFill>
                <a:effectLst/>
                <a:uLnTx/>
                <a:uFillTx/>
                <a:latin typeface="Garamond" pitchFamily="18" charset="0"/>
                <a:ea typeface="+mn-ea"/>
                <a:cs typeface="+mn-cs"/>
              </a:rPr>
              <a:t>argued at </a:t>
            </a:r>
            <a:r>
              <a:rPr kumimoji="0" lang="en-US" sz="1700" b="1" i="1" u="none" strike="noStrike" kern="1200" cap="none" spc="0" normalizeH="0" baseline="0" noProof="0" dirty="0">
                <a:ln>
                  <a:noFill/>
                </a:ln>
                <a:solidFill>
                  <a:srgbClr val="000000"/>
                </a:solidFill>
                <a:effectLst/>
                <a:uLnTx/>
                <a:uFillTx/>
                <a:latin typeface="Garamond" pitchFamily="18" charset="0"/>
                <a:ea typeface="+mn-ea"/>
                <a:cs typeface="+mn-cs"/>
              </a:rPr>
              <a:t>ceremonial </a:t>
            </a:r>
            <a:r>
              <a:rPr kumimoji="0" lang="en-US" sz="1700" b="1" i="0" u="none" strike="noStrike" kern="1200" cap="none" spc="0" normalizeH="0" baseline="0" noProof="0" dirty="0">
                <a:ln>
                  <a:noFill/>
                </a:ln>
                <a:solidFill>
                  <a:srgbClr val="000000"/>
                </a:solidFill>
                <a:effectLst/>
                <a:uLnTx/>
                <a:uFillTx/>
                <a:latin typeface="Garamond" pitchFamily="18" charset="0"/>
                <a:ea typeface="+mn-ea"/>
                <a:cs typeface="+mn-cs"/>
              </a:rPr>
              <a:t>occasions to </a:t>
            </a:r>
            <a:r>
              <a:rPr kumimoji="0" lang="en-US" sz="1700" b="1" i="1" u="none" strike="noStrike" kern="1200" cap="none" spc="0" normalizeH="0" baseline="0" noProof="0" dirty="0">
                <a:ln>
                  <a:noFill/>
                </a:ln>
                <a:solidFill>
                  <a:srgbClr val="000000"/>
                </a:solidFill>
                <a:effectLst/>
                <a:uLnTx/>
                <a:uFillTx/>
                <a:latin typeface="Garamond" pitchFamily="18" charset="0"/>
                <a:ea typeface="+mn-ea"/>
                <a:cs typeface="+mn-cs"/>
              </a:rPr>
              <a:t>reinforce</a:t>
            </a:r>
            <a:r>
              <a:rPr kumimoji="0" lang="en-US" sz="1700" b="1" i="0" u="none" strike="noStrike" kern="1200" cap="none" spc="0" normalizeH="0" baseline="0" noProof="0" dirty="0">
                <a:ln>
                  <a:noFill/>
                </a:ln>
                <a:solidFill>
                  <a:srgbClr val="000000"/>
                </a:solidFill>
                <a:effectLst/>
                <a:uLnTx/>
                <a:uFillTx/>
                <a:latin typeface="Garamond" pitchFamily="18" charset="0"/>
                <a:ea typeface="+mn-ea"/>
                <a:cs typeface="+mn-cs"/>
              </a:rPr>
              <a:t> </a:t>
            </a:r>
            <a:r>
              <a:rPr kumimoji="0" lang="en-US" sz="1700" b="1" i="1" u="none" strike="noStrike" kern="1200" cap="none" spc="0" normalizeH="0" baseline="0" noProof="0" dirty="0">
                <a:ln>
                  <a:noFill/>
                </a:ln>
                <a:solidFill>
                  <a:srgbClr val="000000"/>
                </a:solidFill>
                <a:effectLst/>
                <a:uLnTx/>
                <a:uFillTx/>
                <a:latin typeface="Garamond" pitchFamily="18" charset="0"/>
                <a:ea typeface="+mn-ea"/>
                <a:cs typeface="+mn-cs"/>
              </a:rPr>
              <a:t>existing </a:t>
            </a:r>
            <a:r>
              <a:rPr kumimoji="0" lang="en-US" sz="1700" b="1" i="0" u="none" strike="noStrike" kern="1200" cap="none" spc="0" normalizeH="0" baseline="0" noProof="0" dirty="0">
                <a:ln>
                  <a:noFill/>
                </a:ln>
                <a:solidFill>
                  <a:srgbClr val="000000"/>
                </a:solidFill>
                <a:effectLst/>
                <a:uLnTx/>
                <a:uFillTx/>
                <a:latin typeface="Garamond" pitchFamily="18" charset="0"/>
                <a:ea typeface="+mn-ea"/>
                <a:cs typeface="+mn-cs"/>
              </a:rPr>
              <a:t>feelings)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9593"/>
                                        </p:tgtEl>
                                        <p:attrNameLst>
                                          <p:attrName>style.visibility</p:attrName>
                                        </p:attrNameLst>
                                      </p:cBhvr>
                                      <p:to>
                                        <p:strVal val="visible"/>
                                      </p:to>
                                    </p:set>
                                    <p:anim calcmode="lin" valueType="num">
                                      <p:cBhvr>
                                        <p:cTn id="7" dur="500" fill="hold"/>
                                        <p:tgtEl>
                                          <p:spTgt spid="10959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959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959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9593"/>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09592"/>
                                        </p:tgtEl>
                                        <p:attrNameLst>
                                          <p:attrName>style.visibility</p:attrName>
                                        </p:attrNameLst>
                                      </p:cBhvr>
                                      <p:to>
                                        <p:strVal val="visible"/>
                                      </p:to>
                                    </p:set>
                                    <p:anim calcmode="lin" valueType="num">
                                      <p:cBhvr>
                                        <p:cTn id="13" dur="500" fill="hold"/>
                                        <p:tgtEl>
                                          <p:spTgt spid="109592"/>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09592"/>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09592"/>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09592"/>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109595"/>
                                        </p:tgtEl>
                                        <p:attrNameLst>
                                          <p:attrName>style.visibility</p:attrName>
                                        </p:attrNameLst>
                                      </p:cBhvr>
                                      <p:to>
                                        <p:strVal val="visible"/>
                                      </p:to>
                                    </p:set>
                                    <p:anim calcmode="lin" valueType="num">
                                      <p:cBhvr>
                                        <p:cTn id="19" dur="500" fill="hold"/>
                                        <p:tgtEl>
                                          <p:spTgt spid="109595"/>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09595"/>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09595"/>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09595"/>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09594"/>
                                        </p:tgtEl>
                                        <p:attrNameLst>
                                          <p:attrName>style.visibility</p:attrName>
                                        </p:attrNameLst>
                                      </p:cBhvr>
                                      <p:to>
                                        <p:strVal val="visible"/>
                                      </p:to>
                                    </p:set>
                                    <p:anim calcmode="lin" valueType="num">
                                      <p:cBhvr>
                                        <p:cTn id="25" dur="500" fill="hold"/>
                                        <p:tgtEl>
                                          <p:spTgt spid="109594"/>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09594"/>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09594"/>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0959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grpId="0" nodeType="clickEffect">
                                  <p:stCondLst>
                                    <p:cond delay="0"/>
                                  </p:stCondLst>
                                  <p:childTnLst>
                                    <p:set>
                                      <p:cBhvr>
                                        <p:cTn id="32" dur="1" fill="hold">
                                          <p:stCondLst>
                                            <p:cond delay="0"/>
                                          </p:stCondLst>
                                        </p:cTn>
                                        <p:tgtEl>
                                          <p:spTgt spid="109597"/>
                                        </p:tgtEl>
                                        <p:attrNameLst>
                                          <p:attrName>style.visibility</p:attrName>
                                        </p:attrNameLst>
                                      </p:cBhvr>
                                      <p:to>
                                        <p:strVal val="visible"/>
                                      </p:to>
                                    </p:set>
                                    <p:anim calcmode="lin" valueType="num">
                                      <p:cBhvr>
                                        <p:cTn id="33" dur="500" fill="hold"/>
                                        <p:tgtEl>
                                          <p:spTgt spid="109597"/>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09597"/>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09597"/>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09597"/>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109603"/>
                                        </p:tgtEl>
                                        <p:attrNameLst>
                                          <p:attrName>style.visibility</p:attrName>
                                        </p:attrNameLst>
                                      </p:cBhvr>
                                      <p:to>
                                        <p:strVal val="visible"/>
                                      </p:to>
                                    </p:set>
                                    <p:anim calcmode="lin" valueType="num">
                                      <p:cBhvr>
                                        <p:cTn id="39" dur="500" fill="hold"/>
                                        <p:tgtEl>
                                          <p:spTgt spid="109603"/>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09603"/>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09603"/>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09603"/>
                                        </p:tgtEl>
                                        <p:attrNameLst>
                                          <p:attrName>ppt_y</p:attrName>
                                        </p:attrNameLst>
                                      </p:cBhvr>
                                      <p:tavLst>
                                        <p:tav tm="0">
                                          <p:val>
                                            <p:strVal val="#ppt_y"/>
                                          </p:val>
                                        </p:tav>
                                        <p:tav tm="100000">
                                          <p:val>
                                            <p:strVal val="#ppt_y"/>
                                          </p:val>
                                        </p:tav>
                                      </p:tavLst>
                                    </p:anim>
                                  </p:childTnLst>
                                </p:cTn>
                              </p:par>
                              <p:par>
                                <p:cTn id="43" presetID="39" presetClass="entr" presetSubtype="0" accel="100000" fill="hold" grpId="0" nodeType="withEffect">
                                  <p:stCondLst>
                                    <p:cond delay="0"/>
                                  </p:stCondLst>
                                  <p:childTnLst>
                                    <p:set>
                                      <p:cBhvr>
                                        <p:cTn id="44" dur="1" fill="hold">
                                          <p:stCondLst>
                                            <p:cond delay="0"/>
                                          </p:stCondLst>
                                        </p:cTn>
                                        <p:tgtEl>
                                          <p:spTgt spid="109602"/>
                                        </p:tgtEl>
                                        <p:attrNameLst>
                                          <p:attrName>style.visibility</p:attrName>
                                        </p:attrNameLst>
                                      </p:cBhvr>
                                      <p:to>
                                        <p:strVal val="visible"/>
                                      </p:to>
                                    </p:set>
                                    <p:anim calcmode="lin" valueType="num">
                                      <p:cBhvr>
                                        <p:cTn id="45" dur="500" fill="hold"/>
                                        <p:tgtEl>
                                          <p:spTgt spid="109602"/>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109602"/>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109602"/>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109602"/>
                                        </p:tgtEl>
                                        <p:attrNameLst>
                                          <p:attrName>ppt_y</p:attrName>
                                        </p:attrNameLst>
                                      </p:cBhvr>
                                      <p:tavLst>
                                        <p:tav tm="0">
                                          <p:val>
                                            <p:strVal val="#ppt_y"/>
                                          </p:val>
                                        </p:tav>
                                        <p:tav tm="100000">
                                          <p:val>
                                            <p:strVal val="#ppt_y"/>
                                          </p:val>
                                        </p:tav>
                                      </p:tavLst>
                                    </p:anim>
                                  </p:childTnLst>
                                </p:cTn>
                              </p:par>
                              <p:par>
                                <p:cTn id="49" presetID="39" presetClass="entr" presetSubtype="0" accel="100000" fill="hold" grpId="0" nodeType="withEffect">
                                  <p:stCondLst>
                                    <p:cond delay="0"/>
                                  </p:stCondLst>
                                  <p:childTnLst>
                                    <p:set>
                                      <p:cBhvr>
                                        <p:cTn id="50" dur="1" fill="hold">
                                          <p:stCondLst>
                                            <p:cond delay="0"/>
                                          </p:stCondLst>
                                        </p:cTn>
                                        <p:tgtEl>
                                          <p:spTgt spid="109599"/>
                                        </p:tgtEl>
                                        <p:attrNameLst>
                                          <p:attrName>style.visibility</p:attrName>
                                        </p:attrNameLst>
                                      </p:cBhvr>
                                      <p:to>
                                        <p:strVal val="visible"/>
                                      </p:to>
                                    </p:set>
                                    <p:anim calcmode="lin" valueType="num">
                                      <p:cBhvr>
                                        <p:cTn id="51" dur="500" fill="hold"/>
                                        <p:tgtEl>
                                          <p:spTgt spid="109599"/>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109599"/>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109599"/>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10959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9" presetClass="entr" presetSubtype="0" accel="100000" fill="hold" grpId="0" nodeType="clickEffect">
                                  <p:stCondLst>
                                    <p:cond delay="0"/>
                                  </p:stCondLst>
                                  <p:childTnLst>
                                    <p:set>
                                      <p:cBhvr>
                                        <p:cTn id="58" dur="1" fill="hold">
                                          <p:stCondLst>
                                            <p:cond delay="0"/>
                                          </p:stCondLst>
                                        </p:cTn>
                                        <p:tgtEl>
                                          <p:spTgt spid="109598"/>
                                        </p:tgtEl>
                                        <p:attrNameLst>
                                          <p:attrName>style.visibility</p:attrName>
                                        </p:attrNameLst>
                                      </p:cBhvr>
                                      <p:to>
                                        <p:strVal val="visible"/>
                                      </p:to>
                                    </p:set>
                                    <p:anim calcmode="lin" valueType="num">
                                      <p:cBhvr>
                                        <p:cTn id="59" dur="500" fill="hold"/>
                                        <p:tgtEl>
                                          <p:spTgt spid="109598"/>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109598"/>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109598"/>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109598"/>
                                        </p:tgtEl>
                                        <p:attrNameLst>
                                          <p:attrName>ppt_y</p:attrName>
                                        </p:attrNameLst>
                                      </p:cBhvr>
                                      <p:tavLst>
                                        <p:tav tm="0">
                                          <p:val>
                                            <p:strVal val="#ppt_y"/>
                                          </p:val>
                                        </p:tav>
                                        <p:tav tm="100000">
                                          <p:val>
                                            <p:strVal val="#ppt_y"/>
                                          </p:val>
                                        </p:tav>
                                      </p:tavLst>
                                    </p:anim>
                                  </p:childTnLst>
                                </p:cTn>
                              </p:par>
                              <p:par>
                                <p:cTn id="63" presetID="39" presetClass="entr" presetSubtype="0" accel="100000" fill="hold" grpId="0" nodeType="withEffect">
                                  <p:stCondLst>
                                    <p:cond delay="0"/>
                                  </p:stCondLst>
                                  <p:childTnLst>
                                    <p:set>
                                      <p:cBhvr>
                                        <p:cTn id="64" dur="1" fill="hold">
                                          <p:stCondLst>
                                            <p:cond delay="0"/>
                                          </p:stCondLst>
                                        </p:cTn>
                                        <p:tgtEl>
                                          <p:spTgt spid="109604"/>
                                        </p:tgtEl>
                                        <p:attrNameLst>
                                          <p:attrName>style.visibility</p:attrName>
                                        </p:attrNameLst>
                                      </p:cBhvr>
                                      <p:to>
                                        <p:strVal val="visible"/>
                                      </p:to>
                                    </p:set>
                                    <p:anim calcmode="lin" valueType="num">
                                      <p:cBhvr>
                                        <p:cTn id="65" dur="500" fill="hold"/>
                                        <p:tgtEl>
                                          <p:spTgt spid="109604"/>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109604"/>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109604"/>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109604"/>
                                        </p:tgtEl>
                                        <p:attrNameLst>
                                          <p:attrName>ppt_y</p:attrName>
                                        </p:attrNameLst>
                                      </p:cBhvr>
                                      <p:tavLst>
                                        <p:tav tm="0">
                                          <p:val>
                                            <p:strVal val="#ppt_y"/>
                                          </p:val>
                                        </p:tav>
                                        <p:tav tm="100000">
                                          <p:val>
                                            <p:strVal val="#ppt_y"/>
                                          </p:val>
                                        </p:tav>
                                      </p:tavLst>
                                    </p:anim>
                                  </p:childTnLst>
                                </p:cTn>
                              </p:par>
                              <p:par>
                                <p:cTn id="69" presetID="39" presetClass="entr" presetSubtype="0" accel="100000" fill="hold" grpId="0" nodeType="withEffect">
                                  <p:stCondLst>
                                    <p:cond delay="0"/>
                                  </p:stCondLst>
                                  <p:childTnLst>
                                    <p:set>
                                      <p:cBhvr>
                                        <p:cTn id="70" dur="1" fill="hold">
                                          <p:stCondLst>
                                            <p:cond delay="0"/>
                                          </p:stCondLst>
                                        </p:cTn>
                                        <p:tgtEl>
                                          <p:spTgt spid="109601"/>
                                        </p:tgtEl>
                                        <p:attrNameLst>
                                          <p:attrName>style.visibility</p:attrName>
                                        </p:attrNameLst>
                                      </p:cBhvr>
                                      <p:to>
                                        <p:strVal val="visible"/>
                                      </p:to>
                                    </p:set>
                                    <p:anim calcmode="lin" valueType="num">
                                      <p:cBhvr>
                                        <p:cTn id="71" dur="500" fill="hold"/>
                                        <p:tgtEl>
                                          <p:spTgt spid="109601"/>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109601"/>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109601"/>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109601"/>
                                        </p:tgtEl>
                                        <p:attrNameLst>
                                          <p:attrName>ppt_y</p:attrName>
                                        </p:attrNameLst>
                                      </p:cBhvr>
                                      <p:tavLst>
                                        <p:tav tm="0">
                                          <p:val>
                                            <p:strVal val="#ppt_y"/>
                                          </p:val>
                                        </p:tav>
                                        <p:tav tm="100000">
                                          <p:val>
                                            <p:strVal val="#ppt_y"/>
                                          </p:val>
                                        </p:tav>
                                      </p:tavLst>
                                    </p:anim>
                                  </p:childTnLst>
                                </p:cTn>
                              </p:par>
                              <p:par>
                                <p:cTn id="75" presetID="39" presetClass="entr" presetSubtype="0" accel="100000" fill="hold" grpId="0" nodeType="withEffect">
                                  <p:stCondLst>
                                    <p:cond delay="0"/>
                                  </p:stCondLst>
                                  <p:childTnLst>
                                    <p:set>
                                      <p:cBhvr>
                                        <p:cTn id="76" dur="1" fill="hold">
                                          <p:stCondLst>
                                            <p:cond delay="0"/>
                                          </p:stCondLst>
                                        </p:cTn>
                                        <p:tgtEl>
                                          <p:spTgt spid="109600"/>
                                        </p:tgtEl>
                                        <p:attrNameLst>
                                          <p:attrName>style.visibility</p:attrName>
                                        </p:attrNameLst>
                                      </p:cBhvr>
                                      <p:to>
                                        <p:strVal val="visible"/>
                                      </p:to>
                                    </p:set>
                                    <p:anim calcmode="lin" valueType="num">
                                      <p:cBhvr>
                                        <p:cTn id="77" dur="500" fill="hold"/>
                                        <p:tgtEl>
                                          <p:spTgt spid="109600"/>
                                        </p:tgtEl>
                                        <p:attrNameLst>
                                          <p:attrName>ppt_h</p:attrName>
                                        </p:attrNameLst>
                                      </p:cBhvr>
                                      <p:tavLst>
                                        <p:tav tm="0">
                                          <p:val>
                                            <p:strVal val="#ppt_h/20"/>
                                          </p:val>
                                        </p:tav>
                                        <p:tav tm="50000">
                                          <p:val>
                                            <p:strVal val="#ppt_h/20"/>
                                          </p:val>
                                        </p:tav>
                                        <p:tav tm="100000">
                                          <p:val>
                                            <p:strVal val="#ppt_h"/>
                                          </p:val>
                                        </p:tav>
                                      </p:tavLst>
                                    </p:anim>
                                    <p:anim calcmode="lin" valueType="num">
                                      <p:cBhvr>
                                        <p:cTn id="78" dur="500" fill="hold"/>
                                        <p:tgtEl>
                                          <p:spTgt spid="109600"/>
                                        </p:tgtEl>
                                        <p:attrNameLst>
                                          <p:attrName>ppt_w</p:attrName>
                                        </p:attrNameLst>
                                      </p:cBhvr>
                                      <p:tavLst>
                                        <p:tav tm="0">
                                          <p:val>
                                            <p:strVal val="#ppt_w+.3"/>
                                          </p:val>
                                        </p:tav>
                                        <p:tav tm="50000">
                                          <p:val>
                                            <p:strVal val="#ppt_w+.3"/>
                                          </p:val>
                                        </p:tav>
                                        <p:tav tm="100000">
                                          <p:val>
                                            <p:strVal val="#ppt_w"/>
                                          </p:val>
                                        </p:tav>
                                      </p:tavLst>
                                    </p:anim>
                                    <p:anim calcmode="lin" valueType="num">
                                      <p:cBhvr>
                                        <p:cTn id="79" dur="500" fill="hold"/>
                                        <p:tgtEl>
                                          <p:spTgt spid="109600"/>
                                        </p:tgtEl>
                                        <p:attrNameLst>
                                          <p:attrName>ppt_x</p:attrName>
                                        </p:attrNameLst>
                                      </p:cBhvr>
                                      <p:tavLst>
                                        <p:tav tm="0">
                                          <p:val>
                                            <p:strVal val="#ppt_x-.3"/>
                                          </p:val>
                                        </p:tav>
                                        <p:tav tm="50000">
                                          <p:val>
                                            <p:strVal val="#ppt_x"/>
                                          </p:val>
                                        </p:tav>
                                        <p:tav tm="100000">
                                          <p:val>
                                            <p:strVal val="#ppt_x"/>
                                          </p:val>
                                        </p:tav>
                                      </p:tavLst>
                                    </p:anim>
                                    <p:anim calcmode="lin" valueType="num">
                                      <p:cBhvr>
                                        <p:cTn id="80" dur="500" fill="hold"/>
                                        <p:tgtEl>
                                          <p:spTgt spid="109600"/>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9" presetClass="entr" presetSubtype="0" accel="100000" fill="hold" grpId="0" nodeType="clickEffect">
                                  <p:stCondLst>
                                    <p:cond delay="0"/>
                                  </p:stCondLst>
                                  <p:childTnLst>
                                    <p:set>
                                      <p:cBhvr>
                                        <p:cTn id="84" dur="1" fill="hold">
                                          <p:stCondLst>
                                            <p:cond delay="0"/>
                                          </p:stCondLst>
                                        </p:cTn>
                                        <p:tgtEl>
                                          <p:spTgt spid="109596"/>
                                        </p:tgtEl>
                                        <p:attrNameLst>
                                          <p:attrName>style.visibility</p:attrName>
                                        </p:attrNameLst>
                                      </p:cBhvr>
                                      <p:to>
                                        <p:strVal val="visible"/>
                                      </p:to>
                                    </p:set>
                                    <p:anim calcmode="lin" valueType="num">
                                      <p:cBhvr>
                                        <p:cTn id="85" dur="500" fill="hold"/>
                                        <p:tgtEl>
                                          <p:spTgt spid="109596"/>
                                        </p:tgtEl>
                                        <p:attrNameLst>
                                          <p:attrName>ppt_h</p:attrName>
                                        </p:attrNameLst>
                                      </p:cBhvr>
                                      <p:tavLst>
                                        <p:tav tm="0">
                                          <p:val>
                                            <p:strVal val="#ppt_h/20"/>
                                          </p:val>
                                        </p:tav>
                                        <p:tav tm="50000">
                                          <p:val>
                                            <p:strVal val="#ppt_h/20"/>
                                          </p:val>
                                        </p:tav>
                                        <p:tav tm="100000">
                                          <p:val>
                                            <p:strVal val="#ppt_h"/>
                                          </p:val>
                                        </p:tav>
                                      </p:tavLst>
                                    </p:anim>
                                    <p:anim calcmode="lin" valueType="num">
                                      <p:cBhvr>
                                        <p:cTn id="86" dur="500" fill="hold"/>
                                        <p:tgtEl>
                                          <p:spTgt spid="109596"/>
                                        </p:tgtEl>
                                        <p:attrNameLst>
                                          <p:attrName>ppt_w</p:attrName>
                                        </p:attrNameLst>
                                      </p:cBhvr>
                                      <p:tavLst>
                                        <p:tav tm="0">
                                          <p:val>
                                            <p:strVal val="#ppt_w+.3"/>
                                          </p:val>
                                        </p:tav>
                                        <p:tav tm="50000">
                                          <p:val>
                                            <p:strVal val="#ppt_w+.3"/>
                                          </p:val>
                                        </p:tav>
                                        <p:tav tm="100000">
                                          <p:val>
                                            <p:strVal val="#ppt_w"/>
                                          </p:val>
                                        </p:tav>
                                      </p:tavLst>
                                    </p:anim>
                                    <p:anim calcmode="lin" valueType="num">
                                      <p:cBhvr>
                                        <p:cTn id="87" dur="500" fill="hold"/>
                                        <p:tgtEl>
                                          <p:spTgt spid="109596"/>
                                        </p:tgtEl>
                                        <p:attrNameLst>
                                          <p:attrName>ppt_x</p:attrName>
                                        </p:attrNameLst>
                                      </p:cBhvr>
                                      <p:tavLst>
                                        <p:tav tm="0">
                                          <p:val>
                                            <p:strVal val="#ppt_x-.3"/>
                                          </p:val>
                                        </p:tav>
                                        <p:tav tm="50000">
                                          <p:val>
                                            <p:strVal val="#ppt_x"/>
                                          </p:val>
                                        </p:tav>
                                        <p:tav tm="100000">
                                          <p:val>
                                            <p:strVal val="#ppt_x"/>
                                          </p:val>
                                        </p:tav>
                                      </p:tavLst>
                                    </p:anim>
                                    <p:anim calcmode="lin" valueType="num">
                                      <p:cBhvr>
                                        <p:cTn id="88" dur="500" fill="hold"/>
                                        <p:tgtEl>
                                          <p:spTgt spid="109596"/>
                                        </p:tgtEl>
                                        <p:attrNameLst>
                                          <p:attrName>ppt_y</p:attrName>
                                        </p:attrNameLst>
                                      </p:cBhvr>
                                      <p:tavLst>
                                        <p:tav tm="0">
                                          <p:val>
                                            <p:strVal val="#ppt_y"/>
                                          </p:val>
                                        </p:tav>
                                        <p:tav tm="100000">
                                          <p:val>
                                            <p:strVal val="#ppt_y"/>
                                          </p:val>
                                        </p:tav>
                                      </p:tavLst>
                                    </p:anim>
                                  </p:childTnLst>
                                </p:cTn>
                              </p:par>
                              <p:par>
                                <p:cTn id="89" presetID="39" presetClass="entr" presetSubtype="0" accel="100000" fill="hold" grpId="0" nodeType="withEffect">
                                  <p:stCondLst>
                                    <p:cond delay="0"/>
                                  </p:stCondLst>
                                  <p:childTnLst>
                                    <p:set>
                                      <p:cBhvr>
                                        <p:cTn id="90" dur="1" fill="hold">
                                          <p:stCondLst>
                                            <p:cond delay="0"/>
                                          </p:stCondLst>
                                        </p:cTn>
                                        <p:tgtEl>
                                          <p:spTgt spid="109608"/>
                                        </p:tgtEl>
                                        <p:attrNameLst>
                                          <p:attrName>style.visibility</p:attrName>
                                        </p:attrNameLst>
                                      </p:cBhvr>
                                      <p:to>
                                        <p:strVal val="visible"/>
                                      </p:to>
                                    </p:set>
                                    <p:anim calcmode="lin" valueType="num">
                                      <p:cBhvr>
                                        <p:cTn id="91" dur="500" fill="hold"/>
                                        <p:tgtEl>
                                          <p:spTgt spid="109608"/>
                                        </p:tgtEl>
                                        <p:attrNameLst>
                                          <p:attrName>ppt_h</p:attrName>
                                        </p:attrNameLst>
                                      </p:cBhvr>
                                      <p:tavLst>
                                        <p:tav tm="0">
                                          <p:val>
                                            <p:strVal val="#ppt_h/20"/>
                                          </p:val>
                                        </p:tav>
                                        <p:tav tm="50000">
                                          <p:val>
                                            <p:strVal val="#ppt_h/20"/>
                                          </p:val>
                                        </p:tav>
                                        <p:tav tm="100000">
                                          <p:val>
                                            <p:strVal val="#ppt_h"/>
                                          </p:val>
                                        </p:tav>
                                      </p:tavLst>
                                    </p:anim>
                                    <p:anim calcmode="lin" valueType="num">
                                      <p:cBhvr>
                                        <p:cTn id="92" dur="500" fill="hold"/>
                                        <p:tgtEl>
                                          <p:spTgt spid="109608"/>
                                        </p:tgtEl>
                                        <p:attrNameLst>
                                          <p:attrName>ppt_w</p:attrName>
                                        </p:attrNameLst>
                                      </p:cBhvr>
                                      <p:tavLst>
                                        <p:tav tm="0">
                                          <p:val>
                                            <p:strVal val="#ppt_w+.3"/>
                                          </p:val>
                                        </p:tav>
                                        <p:tav tm="50000">
                                          <p:val>
                                            <p:strVal val="#ppt_w+.3"/>
                                          </p:val>
                                        </p:tav>
                                        <p:tav tm="100000">
                                          <p:val>
                                            <p:strVal val="#ppt_w"/>
                                          </p:val>
                                        </p:tav>
                                      </p:tavLst>
                                    </p:anim>
                                    <p:anim calcmode="lin" valueType="num">
                                      <p:cBhvr>
                                        <p:cTn id="93" dur="500" fill="hold"/>
                                        <p:tgtEl>
                                          <p:spTgt spid="109608"/>
                                        </p:tgtEl>
                                        <p:attrNameLst>
                                          <p:attrName>ppt_x</p:attrName>
                                        </p:attrNameLst>
                                      </p:cBhvr>
                                      <p:tavLst>
                                        <p:tav tm="0">
                                          <p:val>
                                            <p:strVal val="#ppt_x-.3"/>
                                          </p:val>
                                        </p:tav>
                                        <p:tav tm="50000">
                                          <p:val>
                                            <p:strVal val="#ppt_x"/>
                                          </p:val>
                                        </p:tav>
                                        <p:tav tm="100000">
                                          <p:val>
                                            <p:strVal val="#ppt_x"/>
                                          </p:val>
                                        </p:tav>
                                      </p:tavLst>
                                    </p:anim>
                                    <p:anim calcmode="lin" valueType="num">
                                      <p:cBhvr>
                                        <p:cTn id="94" dur="500" fill="hold"/>
                                        <p:tgtEl>
                                          <p:spTgt spid="109608"/>
                                        </p:tgtEl>
                                        <p:attrNameLst>
                                          <p:attrName>ppt_y</p:attrName>
                                        </p:attrNameLst>
                                      </p:cBhvr>
                                      <p:tavLst>
                                        <p:tav tm="0">
                                          <p:val>
                                            <p:strVal val="#ppt_y"/>
                                          </p:val>
                                        </p:tav>
                                        <p:tav tm="100000">
                                          <p:val>
                                            <p:strVal val="#ppt_y"/>
                                          </p:val>
                                        </p:tav>
                                      </p:tavLst>
                                    </p:anim>
                                  </p:childTnLst>
                                </p:cTn>
                              </p:par>
                              <p:par>
                                <p:cTn id="95" presetID="39" presetClass="entr" presetSubtype="0" accel="100000" fill="hold" grpId="0" nodeType="withEffect">
                                  <p:stCondLst>
                                    <p:cond delay="0"/>
                                  </p:stCondLst>
                                  <p:childTnLst>
                                    <p:set>
                                      <p:cBhvr>
                                        <p:cTn id="96" dur="1" fill="hold">
                                          <p:stCondLst>
                                            <p:cond delay="0"/>
                                          </p:stCondLst>
                                        </p:cTn>
                                        <p:tgtEl>
                                          <p:spTgt spid="109610"/>
                                        </p:tgtEl>
                                        <p:attrNameLst>
                                          <p:attrName>style.visibility</p:attrName>
                                        </p:attrNameLst>
                                      </p:cBhvr>
                                      <p:to>
                                        <p:strVal val="visible"/>
                                      </p:to>
                                    </p:set>
                                    <p:anim calcmode="lin" valueType="num">
                                      <p:cBhvr>
                                        <p:cTn id="97" dur="500" fill="hold"/>
                                        <p:tgtEl>
                                          <p:spTgt spid="109610"/>
                                        </p:tgtEl>
                                        <p:attrNameLst>
                                          <p:attrName>ppt_h</p:attrName>
                                        </p:attrNameLst>
                                      </p:cBhvr>
                                      <p:tavLst>
                                        <p:tav tm="0">
                                          <p:val>
                                            <p:strVal val="#ppt_h/20"/>
                                          </p:val>
                                        </p:tav>
                                        <p:tav tm="50000">
                                          <p:val>
                                            <p:strVal val="#ppt_h/20"/>
                                          </p:val>
                                        </p:tav>
                                        <p:tav tm="100000">
                                          <p:val>
                                            <p:strVal val="#ppt_h"/>
                                          </p:val>
                                        </p:tav>
                                      </p:tavLst>
                                    </p:anim>
                                    <p:anim calcmode="lin" valueType="num">
                                      <p:cBhvr>
                                        <p:cTn id="98" dur="500" fill="hold"/>
                                        <p:tgtEl>
                                          <p:spTgt spid="109610"/>
                                        </p:tgtEl>
                                        <p:attrNameLst>
                                          <p:attrName>ppt_w</p:attrName>
                                        </p:attrNameLst>
                                      </p:cBhvr>
                                      <p:tavLst>
                                        <p:tav tm="0">
                                          <p:val>
                                            <p:strVal val="#ppt_w+.3"/>
                                          </p:val>
                                        </p:tav>
                                        <p:tav tm="50000">
                                          <p:val>
                                            <p:strVal val="#ppt_w+.3"/>
                                          </p:val>
                                        </p:tav>
                                        <p:tav tm="100000">
                                          <p:val>
                                            <p:strVal val="#ppt_w"/>
                                          </p:val>
                                        </p:tav>
                                      </p:tavLst>
                                    </p:anim>
                                    <p:anim calcmode="lin" valueType="num">
                                      <p:cBhvr>
                                        <p:cTn id="99" dur="500" fill="hold"/>
                                        <p:tgtEl>
                                          <p:spTgt spid="109610"/>
                                        </p:tgtEl>
                                        <p:attrNameLst>
                                          <p:attrName>ppt_x</p:attrName>
                                        </p:attrNameLst>
                                      </p:cBhvr>
                                      <p:tavLst>
                                        <p:tav tm="0">
                                          <p:val>
                                            <p:strVal val="#ppt_x-.3"/>
                                          </p:val>
                                        </p:tav>
                                        <p:tav tm="50000">
                                          <p:val>
                                            <p:strVal val="#ppt_x"/>
                                          </p:val>
                                        </p:tav>
                                        <p:tav tm="100000">
                                          <p:val>
                                            <p:strVal val="#ppt_x"/>
                                          </p:val>
                                        </p:tav>
                                      </p:tavLst>
                                    </p:anim>
                                    <p:anim calcmode="lin" valueType="num">
                                      <p:cBhvr>
                                        <p:cTn id="100" dur="500" fill="hold"/>
                                        <p:tgtEl>
                                          <p:spTgt spid="109610"/>
                                        </p:tgtEl>
                                        <p:attrNameLst>
                                          <p:attrName>ppt_y</p:attrName>
                                        </p:attrNameLst>
                                      </p:cBhvr>
                                      <p:tavLst>
                                        <p:tav tm="0">
                                          <p:val>
                                            <p:strVal val="#ppt_y"/>
                                          </p:val>
                                        </p:tav>
                                        <p:tav tm="100000">
                                          <p:val>
                                            <p:strVal val="#ppt_y"/>
                                          </p:val>
                                        </p:tav>
                                      </p:tavLst>
                                    </p:anim>
                                  </p:childTnLst>
                                </p:cTn>
                              </p:par>
                              <p:par>
                                <p:cTn id="101" presetID="39" presetClass="entr" presetSubtype="0" accel="100000" fill="hold" grpId="0" nodeType="withEffect">
                                  <p:stCondLst>
                                    <p:cond delay="0"/>
                                  </p:stCondLst>
                                  <p:childTnLst>
                                    <p:set>
                                      <p:cBhvr>
                                        <p:cTn id="102" dur="1" fill="hold">
                                          <p:stCondLst>
                                            <p:cond delay="0"/>
                                          </p:stCondLst>
                                        </p:cTn>
                                        <p:tgtEl>
                                          <p:spTgt spid="109609"/>
                                        </p:tgtEl>
                                        <p:attrNameLst>
                                          <p:attrName>style.visibility</p:attrName>
                                        </p:attrNameLst>
                                      </p:cBhvr>
                                      <p:to>
                                        <p:strVal val="visible"/>
                                      </p:to>
                                    </p:set>
                                    <p:anim calcmode="lin" valueType="num">
                                      <p:cBhvr>
                                        <p:cTn id="103" dur="500" fill="hold"/>
                                        <p:tgtEl>
                                          <p:spTgt spid="109609"/>
                                        </p:tgtEl>
                                        <p:attrNameLst>
                                          <p:attrName>ppt_h</p:attrName>
                                        </p:attrNameLst>
                                      </p:cBhvr>
                                      <p:tavLst>
                                        <p:tav tm="0">
                                          <p:val>
                                            <p:strVal val="#ppt_h/20"/>
                                          </p:val>
                                        </p:tav>
                                        <p:tav tm="50000">
                                          <p:val>
                                            <p:strVal val="#ppt_h/20"/>
                                          </p:val>
                                        </p:tav>
                                        <p:tav tm="100000">
                                          <p:val>
                                            <p:strVal val="#ppt_h"/>
                                          </p:val>
                                        </p:tav>
                                      </p:tavLst>
                                    </p:anim>
                                    <p:anim calcmode="lin" valueType="num">
                                      <p:cBhvr>
                                        <p:cTn id="104" dur="500" fill="hold"/>
                                        <p:tgtEl>
                                          <p:spTgt spid="109609"/>
                                        </p:tgtEl>
                                        <p:attrNameLst>
                                          <p:attrName>ppt_w</p:attrName>
                                        </p:attrNameLst>
                                      </p:cBhvr>
                                      <p:tavLst>
                                        <p:tav tm="0">
                                          <p:val>
                                            <p:strVal val="#ppt_w+.3"/>
                                          </p:val>
                                        </p:tav>
                                        <p:tav tm="50000">
                                          <p:val>
                                            <p:strVal val="#ppt_w+.3"/>
                                          </p:val>
                                        </p:tav>
                                        <p:tav tm="100000">
                                          <p:val>
                                            <p:strVal val="#ppt_w"/>
                                          </p:val>
                                        </p:tav>
                                      </p:tavLst>
                                    </p:anim>
                                    <p:anim calcmode="lin" valueType="num">
                                      <p:cBhvr>
                                        <p:cTn id="105" dur="500" fill="hold"/>
                                        <p:tgtEl>
                                          <p:spTgt spid="109609"/>
                                        </p:tgtEl>
                                        <p:attrNameLst>
                                          <p:attrName>ppt_x</p:attrName>
                                        </p:attrNameLst>
                                      </p:cBhvr>
                                      <p:tavLst>
                                        <p:tav tm="0">
                                          <p:val>
                                            <p:strVal val="#ppt_x-.3"/>
                                          </p:val>
                                        </p:tav>
                                        <p:tav tm="50000">
                                          <p:val>
                                            <p:strVal val="#ppt_x"/>
                                          </p:val>
                                        </p:tav>
                                        <p:tav tm="100000">
                                          <p:val>
                                            <p:strVal val="#ppt_x"/>
                                          </p:val>
                                        </p:tav>
                                      </p:tavLst>
                                    </p:anim>
                                    <p:anim calcmode="lin" valueType="num">
                                      <p:cBhvr>
                                        <p:cTn id="106" dur="500" fill="hold"/>
                                        <p:tgtEl>
                                          <p:spTgt spid="1096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92" grpId="0"/>
      <p:bldP spid="109593" grpId="0"/>
      <p:bldP spid="109594" grpId="0"/>
      <p:bldP spid="109595" grpId="0"/>
      <p:bldP spid="109596" grpId="0"/>
      <p:bldP spid="109597" grpId="0"/>
      <p:bldP spid="109598" grpId="0"/>
      <p:bldP spid="109599" grpId="0"/>
      <p:bldP spid="109600" grpId="0"/>
      <p:bldP spid="109601" grpId="0"/>
      <p:bldP spid="109602" grpId="0"/>
      <p:bldP spid="109603" grpId="0"/>
      <p:bldP spid="109604" grpId="0"/>
      <p:bldP spid="109608" grpId="0"/>
      <p:bldP spid="109609" grpId="0"/>
      <p:bldP spid="1096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a:xfrm>
            <a:off x="304800" y="228600"/>
            <a:ext cx="8610600" cy="1371600"/>
          </a:xfrm>
        </p:spPr>
        <p:txBody>
          <a:bodyPr>
            <a:noAutofit/>
          </a:bodyPr>
          <a:lstStyle/>
          <a:p>
            <a:pPr eaLnBrk="1" hangingPunct="1">
              <a:defRPr/>
            </a:pPr>
            <a:r>
              <a:rPr lang="en-US" sz="3200" b="0" dirty="0">
                <a:solidFill>
                  <a:schemeClr val="tx1"/>
                </a:solidFill>
              </a:rPr>
              <a:t>Should we think of preaching </a:t>
            </a:r>
            <a:br>
              <a:rPr lang="en-US" sz="3200" b="0" dirty="0">
                <a:solidFill>
                  <a:schemeClr val="tx1"/>
                </a:solidFill>
              </a:rPr>
            </a:br>
            <a:r>
              <a:rPr lang="en-US" sz="3200" b="0" dirty="0">
                <a:solidFill>
                  <a:schemeClr val="tx1"/>
                </a:solidFill>
              </a:rPr>
              <a:t>as a form of persuasion?</a:t>
            </a:r>
          </a:p>
        </p:txBody>
      </p:sp>
      <p:sp>
        <p:nvSpPr>
          <p:cNvPr id="116741" name="Text Box 5"/>
          <p:cNvSpPr txBox="1">
            <a:spLocks noChangeArrowheads="1"/>
          </p:cNvSpPr>
          <p:nvPr/>
        </p:nvSpPr>
        <p:spPr bwMode="auto">
          <a:xfrm>
            <a:off x="1752600" y="3276600"/>
            <a:ext cx="6934200" cy="1446550"/>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Garamond" pitchFamily="18" charset="0"/>
                <a:ea typeface="+mn-ea"/>
                <a:cs typeface="+mn-cs"/>
              </a:rPr>
              <a:t>Consider the nature of  Scripture. . .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6741"/>
                                        </p:tgtEl>
                                        <p:attrNameLst>
                                          <p:attrName>style.visibility</p:attrName>
                                        </p:attrNameLst>
                                      </p:cBhvr>
                                      <p:to>
                                        <p:strVal val="visible"/>
                                      </p:to>
                                    </p:set>
                                    <p:animEffect transition="in" filter="fade">
                                      <p:cBhvr>
                                        <p:cTn id="7" dur="1000"/>
                                        <p:tgtEl>
                                          <p:spTgt spid="116741"/>
                                        </p:tgtEl>
                                      </p:cBhvr>
                                    </p:animEffect>
                                    <p:anim calcmode="lin" valueType="num">
                                      <p:cBhvr>
                                        <p:cTn id="8" dur="1000" fill="hold"/>
                                        <p:tgtEl>
                                          <p:spTgt spid="116741"/>
                                        </p:tgtEl>
                                        <p:attrNameLst>
                                          <p:attrName>ppt_x</p:attrName>
                                        </p:attrNameLst>
                                      </p:cBhvr>
                                      <p:tavLst>
                                        <p:tav tm="0">
                                          <p:val>
                                            <p:strVal val="#ppt_x"/>
                                          </p:val>
                                        </p:tav>
                                        <p:tav tm="100000">
                                          <p:val>
                                            <p:strVal val="#ppt_x"/>
                                          </p:val>
                                        </p:tav>
                                      </p:tavLst>
                                    </p:anim>
                                    <p:anim calcmode="lin" valueType="num">
                                      <p:cBhvr>
                                        <p:cTn id="9" dur="900" decel="100000" fill="hold"/>
                                        <p:tgtEl>
                                          <p:spTgt spid="11674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674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Pj04003010000[1]"/>
          <p:cNvPicPr>
            <a:picLocks noChangeAspect="1" noChangeArrowheads="1"/>
          </p:cNvPicPr>
          <p:nvPr/>
        </p:nvPicPr>
        <p:blipFill>
          <a:blip r:embed="rId2"/>
          <a:srcRect t="45117" r="28435"/>
          <a:stretch>
            <a:fillRect/>
          </a:stretch>
        </p:blipFill>
        <p:spPr bwMode="auto">
          <a:xfrm>
            <a:off x="0" y="0"/>
            <a:ext cx="9144000" cy="6858000"/>
          </a:xfrm>
          <a:prstGeom prst="rect">
            <a:avLst/>
          </a:prstGeom>
          <a:noFill/>
          <a:ln w="9525">
            <a:noFill/>
            <a:miter lim="800000"/>
            <a:headEnd/>
            <a:tailEnd/>
          </a:ln>
        </p:spPr>
      </p:pic>
      <p:sp>
        <p:nvSpPr>
          <p:cNvPr id="117763" name="Rectangle 3"/>
          <p:cNvSpPr>
            <a:spLocks noGrp="1" noChangeArrowheads="1"/>
          </p:cNvSpPr>
          <p:nvPr>
            <p:ph idx="1"/>
          </p:nvPr>
        </p:nvSpPr>
        <p:spPr>
          <a:xfrm>
            <a:off x="838200" y="914400"/>
            <a:ext cx="7467600" cy="5334000"/>
          </a:xfrm>
        </p:spPr>
        <p:txBody>
          <a:bodyPr>
            <a:normAutofit/>
          </a:bodyPr>
          <a:lstStyle/>
          <a:p>
            <a:pPr marL="609600" indent="-609600" algn="ctr" eaLnBrk="1" hangingPunct="1">
              <a:buClr>
                <a:schemeClr val="tx1"/>
              </a:buClr>
              <a:buFont typeface="Wingdings" pitchFamily="2" charset="2"/>
              <a:buNone/>
              <a:defRPr/>
            </a:pPr>
            <a:r>
              <a:rPr lang="en-US" sz="3200" b="1" i="1" dirty="0">
                <a:solidFill>
                  <a:schemeClr val="accent5">
                    <a:lumMod val="60000"/>
                    <a:lumOff val="40000"/>
                  </a:schemeClr>
                </a:solidFill>
              </a:rPr>
              <a:t>All Scripture is given by inspiration of  God and is profitable for:</a:t>
            </a:r>
          </a:p>
          <a:p>
            <a:pPr marL="609600" indent="-609600" algn="ctr" eaLnBrk="1" hangingPunct="1">
              <a:buClr>
                <a:schemeClr val="tx1"/>
              </a:buClr>
              <a:buFont typeface="Wingdings" pitchFamily="2" charset="2"/>
              <a:buNone/>
              <a:defRPr/>
            </a:pPr>
            <a:endParaRPr lang="en-US" sz="3200" b="1" i="1" dirty="0"/>
          </a:p>
          <a:p>
            <a:pPr marL="609600" indent="-609600" eaLnBrk="1" hangingPunct="1">
              <a:buClr>
                <a:schemeClr val="tx1"/>
              </a:buClr>
              <a:buFont typeface="Wingdings" pitchFamily="2" charset="2"/>
              <a:buNone/>
              <a:defRPr/>
            </a:pPr>
            <a:r>
              <a:rPr lang="en-US" sz="3200" b="1" i="1" dirty="0">
                <a:solidFill>
                  <a:schemeClr val="bg1"/>
                </a:solidFill>
              </a:rPr>
              <a:t>	</a:t>
            </a:r>
          </a:p>
          <a:p>
            <a:pPr marL="609600" indent="-609600" algn="ctr" eaLnBrk="1" hangingPunct="1">
              <a:buClr>
                <a:schemeClr val="tx1"/>
              </a:buClr>
              <a:buFont typeface="Wingdings" pitchFamily="2" charset="2"/>
              <a:buNone/>
              <a:defRPr/>
            </a:pPr>
            <a:r>
              <a:rPr lang="en-US" sz="3200" b="1" i="1" dirty="0">
                <a:solidFill>
                  <a:schemeClr val="accent5">
                    <a:lumMod val="60000"/>
                    <a:lumOff val="40000"/>
                  </a:schemeClr>
                </a:solidFill>
              </a:rPr>
              <a:t>DOCTRINE:  </a:t>
            </a:r>
            <a:r>
              <a:rPr lang="en-US" sz="3200" b="1" dirty="0">
                <a:solidFill>
                  <a:schemeClr val="accent5">
                    <a:lumMod val="60000"/>
                    <a:lumOff val="40000"/>
                  </a:schemeClr>
                </a:solidFill>
              </a:rPr>
              <a:t>what is right</a:t>
            </a:r>
          </a:p>
          <a:p>
            <a:pPr marL="609600" indent="-609600" algn="ctr" eaLnBrk="1" hangingPunct="1">
              <a:buClr>
                <a:schemeClr val="tx1"/>
              </a:buClr>
              <a:buFont typeface="Wingdings" pitchFamily="2" charset="2"/>
              <a:buNone/>
              <a:defRPr/>
            </a:pPr>
            <a:r>
              <a:rPr lang="en-US" sz="3200" b="1" i="1" dirty="0">
                <a:solidFill>
                  <a:schemeClr val="accent5">
                    <a:lumMod val="60000"/>
                    <a:lumOff val="40000"/>
                  </a:schemeClr>
                </a:solidFill>
              </a:rPr>
              <a:t>REPROOF:  </a:t>
            </a:r>
            <a:r>
              <a:rPr lang="en-US" sz="3200" b="1" dirty="0">
                <a:solidFill>
                  <a:schemeClr val="accent5">
                    <a:lumMod val="60000"/>
                    <a:lumOff val="40000"/>
                  </a:schemeClr>
                </a:solidFill>
              </a:rPr>
              <a:t>what is not right</a:t>
            </a:r>
          </a:p>
          <a:p>
            <a:pPr marL="609600" indent="-609600" algn="ctr" eaLnBrk="1" hangingPunct="1">
              <a:buClr>
                <a:schemeClr val="tx1"/>
              </a:buClr>
              <a:buFont typeface="Wingdings" pitchFamily="2" charset="2"/>
              <a:buNone/>
              <a:defRPr/>
            </a:pPr>
            <a:r>
              <a:rPr lang="en-US" sz="3200" b="1" i="1" dirty="0">
                <a:solidFill>
                  <a:schemeClr val="accent5">
                    <a:lumMod val="60000"/>
                    <a:lumOff val="40000"/>
                  </a:schemeClr>
                </a:solidFill>
              </a:rPr>
              <a:t>CORRECTION:  </a:t>
            </a:r>
            <a:r>
              <a:rPr lang="en-US" sz="3200" b="1" dirty="0">
                <a:solidFill>
                  <a:schemeClr val="accent5">
                    <a:lumMod val="60000"/>
                    <a:lumOff val="40000"/>
                  </a:schemeClr>
                </a:solidFill>
              </a:rPr>
              <a:t>how to get right</a:t>
            </a:r>
          </a:p>
          <a:p>
            <a:pPr marL="609600" indent="-609600" algn="ctr" eaLnBrk="1" hangingPunct="1">
              <a:buClr>
                <a:schemeClr val="tx1"/>
              </a:buClr>
              <a:buFont typeface="Wingdings" pitchFamily="2" charset="2"/>
              <a:buNone/>
              <a:defRPr/>
            </a:pPr>
            <a:r>
              <a:rPr lang="en-US" sz="3200" b="1" i="1" dirty="0">
                <a:solidFill>
                  <a:schemeClr val="accent5">
                    <a:lumMod val="60000"/>
                    <a:lumOff val="40000"/>
                  </a:schemeClr>
                </a:solidFill>
              </a:rPr>
              <a:t>INSTRUCTION IN RIGHTEOUSNESS:  </a:t>
            </a:r>
            <a:br>
              <a:rPr lang="en-US" sz="3200" b="1" i="1" dirty="0">
                <a:solidFill>
                  <a:schemeClr val="accent5">
                    <a:lumMod val="60000"/>
                    <a:lumOff val="40000"/>
                  </a:schemeClr>
                </a:solidFill>
              </a:rPr>
            </a:br>
            <a:r>
              <a:rPr lang="en-US" sz="3200" b="1" dirty="0">
                <a:solidFill>
                  <a:schemeClr val="accent5">
                    <a:lumMod val="60000"/>
                    <a:lumOff val="40000"/>
                  </a:schemeClr>
                </a:solidFill>
              </a:rPr>
              <a:t>how to stay right</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Rot="1" noChangeArrowheads="1"/>
          </p:cNvSpPr>
          <p:nvPr>
            <p:ph type="title"/>
          </p:nvPr>
        </p:nvSpPr>
        <p:spPr>
          <a:xfrm>
            <a:off x="457200" y="76200"/>
            <a:ext cx="8229600" cy="1143000"/>
          </a:xfrm>
        </p:spPr>
        <p:txBody>
          <a:bodyPr/>
          <a:lstStyle/>
          <a:p>
            <a:pPr eaLnBrk="1" hangingPunct="1"/>
            <a:r>
              <a:rPr lang="en-US">
                <a:solidFill>
                  <a:srgbClr val="2A0000"/>
                </a:solidFill>
                <a:effectLst/>
              </a:rPr>
              <a:t>The Bible And Persuasion</a:t>
            </a:r>
          </a:p>
        </p:txBody>
      </p:sp>
      <p:sp>
        <p:nvSpPr>
          <p:cNvPr id="119812" name="Rectangle 4"/>
          <p:cNvSpPr>
            <a:spLocks noGrp="1" noChangeArrowheads="1"/>
          </p:cNvSpPr>
          <p:nvPr>
            <p:ph idx="1"/>
          </p:nvPr>
        </p:nvSpPr>
        <p:spPr>
          <a:xfrm>
            <a:off x="990600" y="1816331"/>
            <a:ext cx="8077200" cy="2133600"/>
          </a:xfrm>
        </p:spPr>
        <p:txBody>
          <a:bodyPr/>
          <a:lstStyle/>
          <a:p>
            <a:pPr marL="114300" indent="0" eaLnBrk="1" hangingPunct="1">
              <a:lnSpc>
                <a:spcPct val="80000"/>
              </a:lnSpc>
              <a:buClr>
                <a:srgbClr val="663300"/>
              </a:buClr>
              <a:buNone/>
            </a:pPr>
            <a:r>
              <a:rPr lang="en-US" sz="2800" dirty="0">
                <a:solidFill>
                  <a:srgbClr val="FF0000"/>
                </a:solidFill>
                <a:effectLst/>
                <a:latin typeface="+mj-lt"/>
              </a:rPr>
              <a:t>Bernard </a:t>
            </a:r>
            <a:r>
              <a:rPr lang="en-US" sz="2800" dirty="0" err="1">
                <a:solidFill>
                  <a:srgbClr val="FF0000"/>
                </a:solidFill>
                <a:effectLst/>
                <a:latin typeface="+mj-lt"/>
              </a:rPr>
              <a:t>Ramm</a:t>
            </a:r>
            <a:r>
              <a:rPr lang="en-US" sz="2800" dirty="0">
                <a:solidFill>
                  <a:srgbClr val="FF0000"/>
                </a:solidFill>
                <a:effectLst/>
                <a:latin typeface="+mj-lt"/>
              </a:rPr>
              <a:t>:</a:t>
            </a:r>
            <a:r>
              <a:rPr lang="en-US" sz="2800" dirty="0">
                <a:solidFill>
                  <a:srgbClr val="FFFF00"/>
                </a:solidFill>
                <a:effectLst/>
                <a:latin typeface="+mj-lt"/>
              </a:rPr>
              <a:t> </a:t>
            </a:r>
            <a:r>
              <a:rPr lang="en-US" sz="2800" dirty="0">
                <a:solidFill>
                  <a:srgbClr val="2A0000"/>
                </a:solidFill>
                <a:effectLst/>
                <a:latin typeface="+mj-lt"/>
              </a:rPr>
              <a:t>“Holy Scripture is not a theoretical book of theological abstraction, but a book that intends to have a mighty influence on the lives of its readers.”</a:t>
            </a:r>
          </a:p>
          <a:p>
            <a:pPr lvl="1" algn="r" eaLnBrk="1" hangingPunct="1">
              <a:lnSpc>
                <a:spcPct val="80000"/>
              </a:lnSpc>
              <a:buFont typeface="Wingdings" pitchFamily="2" charset="2"/>
              <a:buNone/>
            </a:pPr>
            <a:r>
              <a:rPr lang="en-US" sz="1000" dirty="0">
                <a:solidFill>
                  <a:srgbClr val="2A0000"/>
                </a:solidFill>
                <a:effectLst/>
                <a:latin typeface="+mj-lt"/>
              </a:rPr>
              <a:t>	</a:t>
            </a:r>
            <a:r>
              <a:rPr lang="en-US" sz="1800" i="1" dirty="0">
                <a:solidFill>
                  <a:srgbClr val="2A0000"/>
                </a:solidFill>
                <a:effectLst/>
                <a:latin typeface="+mj-lt"/>
              </a:rPr>
              <a:t>Protestant Biblical Interpretation</a:t>
            </a:r>
            <a:r>
              <a:rPr lang="en-US" sz="1800" dirty="0">
                <a:solidFill>
                  <a:srgbClr val="2A0000"/>
                </a:solidFill>
                <a:effectLst/>
                <a:latin typeface="+mj-lt"/>
              </a:rPr>
              <a:t>, 3d ed. (Grand Rapids: Baker, 1985), 113</a:t>
            </a:r>
            <a:r>
              <a:rPr lang="en-US" sz="1600" dirty="0">
                <a:solidFill>
                  <a:srgbClr val="2A0000"/>
                </a:solidFill>
                <a:effectLst/>
                <a:latin typeface="+mj-lt"/>
              </a:rPr>
              <a:t>.</a:t>
            </a:r>
            <a:endParaRPr lang="en-US" sz="1600" dirty="0">
              <a:solidFill>
                <a:srgbClr val="FF0000"/>
              </a:solidFill>
              <a:effectLst/>
              <a:latin typeface="+mj-lt"/>
            </a:endParaRPr>
          </a:p>
        </p:txBody>
      </p:sp>
      <p:sp>
        <p:nvSpPr>
          <p:cNvPr id="119813" name="Rectangle 5"/>
          <p:cNvSpPr>
            <a:spLocks noChangeArrowheads="1"/>
          </p:cNvSpPr>
          <p:nvPr/>
        </p:nvSpPr>
        <p:spPr bwMode="auto">
          <a:xfrm>
            <a:off x="304800" y="3962400"/>
            <a:ext cx="7315200" cy="2286000"/>
          </a:xfrm>
          <a:prstGeom prst="rect">
            <a:avLst/>
          </a:prstGeom>
          <a:noFill/>
          <a:ln w="9525">
            <a:noFill/>
            <a:miter lim="800000"/>
            <a:headEnd/>
            <a:tailEnd/>
          </a:ln>
        </p:spPr>
        <p:txBody>
          <a:bodyPr/>
          <a:lstStyle/>
          <a:p>
            <a:pPr marL="0" marR="0" lvl="0" indent="0" algn="l" defTabSz="914400" rtl="0" eaLnBrk="1" fontAlgn="base" latinLnBrk="0" hangingPunct="1">
              <a:lnSpc>
                <a:spcPct val="80000"/>
              </a:lnSpc>
              <a:spcBef>
                <a:spcPct val="20000"/>
              </a:spcBef>
              <a:spcAft>
                <a:spcPct val="0"/>
              </a:spcAft>
              <a:buClr>
                <a:srgbClr val="663300"/>
              </a:buClr>
              <a:buSzPct val="70000"/>
              <a:buFontTx/>
              <a:buNone/>
              <a:tabLst/>
              <a:defRPr/>
            </a:pPr>
            <a:r>
              <a:rPr kumimoji="0" lang="en-US" sz="2800" b="0" i="0" u="none" strike="noStrike" kern="1200" cap="none" spc="0" normalizeH="0" baseline="0" noProof="0" dirty="0">
                <a:ln>
                  <a:noFill/>
                </a:ln>
                <a:solidFill>
                  <a:srgbClr val="FF0000"/>
                </a:solidFill>
                <a:effectLst/>
                <a:uLnTx/>
                <a:uFillTx/>
                <a:latin typeface="Book Antiqua"/>
                <a:ea typeface="+mn-ea"/>
                <a:cs typeface="+mn-cs"/>
              </a:rPr>
              <a:t>Dale Patrick &amp; Allen </a:t>
            </a:r>
            <a:r>
              <a:rPr kumimoji="0" lang="en-US" sz="2800" b="0" i="0" u="none" strike="noStrike" kern="1200" cap="none" spc="0" normalizeH="0" baseline="0" noProof="0" dirty="0" err="1">
                <a:ln>
                  <a:noFill/>
                </a:ln>
                <a:solidFill>
                  <a:srgbClr val="FF0000"/>
                </a:solidFill>
                <a:effectLst/>
                <a:uLnTx/>
                <a:uFillTx/>
                <a:latin typeface="Book Antiqua"/>
                <a:ea typeface="+mn-ea"/>
                <a:cs typeface="+mn-cs"/>
              </a:rPr>
              <a:t>Scult</a:t>
            </a:r>
            <a:r>
              <a:rPr kumimoji="0" lang="en-US" sz="2800" b="0" i="0" u="none" strike="noStrike" kern="1200" cap="none" spc="0" normalizeH="0" baseline="0" noProof="0" dirty="0">
                <a:ln>
                  <a:noFill/>
                </a:ln>
                <a:solidFill>
                  <a:srgbClr val="FF0000"/>
                </a:solidFill>
                <a:effectLst/>
                <a:uLnTx/>
                <a:uFillTx/>
                <a:latin typeface="Book Antiqua"/>
                <a:ea typeface="+mn-ea"/>
                <a:cs typeface="+mn-cs"/>
              </a:rPr>
              <a:t>:</a:t>
            </a:r>
            <a:r>
              <a:rPr kumimoji="0" lang="en-US" sz="2800" b="0" i="0" u="none" strike="noStrike" kern="1200" cap="none" spc="0" normalizeH="0" baseline="0" noProof="0" dirty="0">
                <a:ln>
                  <a:noFill/>
                </a:ln>
                <a:solidFill>
                  <a:srgbClr val="FFFF00"/>
                </a:solidFill>
                <a:effectLst/>
                <a:uLnTx/>
                <a:uFillTx/>
                <a:latin typeface="Book Antiqua"/>
                <a:ea typeface="+mn-ea"/>
                <a:cs typeface="+mn-cs"/>
              </a:rPr>
              <a:t> </a:t>
            </a:r>
            <a:r>
              <a:rPr kumimoji="0" lang="en-US" sz="2800" b="0" i="0" u="none" strike="noStrike" kern="1200" cap="none" spc="0" normalizeH="0" baseline="0" noProof="0" dirty="0">
                <a:ln>
                  <a:noFill/>
                </a:ln>
                <a:solidFill>
                  <a:srgbClr val="2A0000"/>
                </a:solidFill>
                <a:effectLst/>
                <a:uLnTx/>
                <a:uFillTx/>
                <a:latin typeface="Book Antiqua"/>
                <a:ea typeface="+mn-ea"/>
                <a:cs typeface="+mn-cs"/>
              </a:rPr>
              <a:t>“The Bible’s main form of exposition, the narrative, is most appropriately characterized as primary rhetoric, its primary objective being to persuade its audience.”</a:t>
            </a:r>
          </a:p>
          <a:p>
            <a:pPr marL="742950" marR="0" lvl="1" indent="-285750" algn="r" defTabSz="914400" rtl="0" eaLnBrk="1" fontAlgn="base" latinLnBrk="0" hangingPunct="1">
              <a:lnSpc>
                <a:spcPct val="80000"/>
              </a:lnSpc>
              <a:spcBef>
                <a:spcPct val="20000"/>
              </a:spcBef>
              <a:spcAft>
                <a:spcPct val="0"/>
              </a:spcAft>
              <a:buClr>
                <a:srgbClr val="CF543F"/>
              </a:buClr>
              <a:buSzPct val="70000"/>
              <a:buFont typeface="Wingdings" pitchFamily="2" charset="2"/>
              <a:buNone/>
              <a:tabLst/>
              <a:defRPr/>
            </a:pPr>
            <a:r>
              <a:rPr kumimoji="0" lang="en-US" sz="1200" b="0" i="0" u="none" strike="noStrike" kern="1200" cap="none" spc="0" normalizeH="0" baseline="0" noProof="0" dirty="0">
                <a:ln>
                  <a:noFill/>
                </a:ln>
                <a:solidFill>
                  <a:srgbClr val="2A0000"/>
                </a:solidFill>
                <a:effectLst/>
                <a:uLnTx/>
                <a:uFillTx/>
                <a:latin typeface="Book Antiqua"/>
                <a:ea typeface="+mn-ea"/>
                <a:cs typeface="+mn-cs"/>
              </a:rPr>
              <a:t>	</a:t>
            </a:r>
            <a:r>
              <a:rPr kumimoji="0" lang="en-US" sz="1800" b="0" i="1" u="none" strike="noStrike" kern="1200" cap="none" spc="0" normalizeH="0" baseline="0" noProof="0" dirty="0">
                <a:ln>
                  <a:noFill/>
                </a:ln>
                <a:solidFill>
                  <a:srgbClr val="2A0000"/>
                </a:solidFill>
                <a:effectLst/>
                <a:uLnTx/>
                <a:uFillTx/>
                <a:latin typeface="Book Antiqua"/>
                <a:ea typeface="+mn-ea"/>
                <a:cs typeface="+mn-cs"/>
              </a:rPr>
              <a:t>Rhetoric and Biblical Interpretation</a:t>
            </a:r>
            <a:r>
              <a:rPr kumimoji="0" lang="en-US" sz="1800" b="0" i="0" u="none" strike="noStrike" kern="1200" cap="none" spc="0" normalizeH="0" baseline="0" noProof="0" dirty="0">
                <a:ln>
                  <a:noFill/>
                </a:ln>
                <a:solidFill>
                  <a:srgbClr val="2A0000"/>
                </a:solidFill>
                <a:effectLst/>
                <a:uLnTx/>
                <a:uFillTx/>
                <a:latin typeface="Book Antiqua"/>
                <a:ea typeface="+mn-ea"/>
                <a:cs typeface="+mn-cs"/>
              </a:rPr>
              <a:t> (Sheffield: Almond, 1990), 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812">
                                            <p:txEl>
                                              <p:pRg st="0" end="0"/>
                                            </p:txEl>
                                          </p:spTgt>
                                        </p:tgtEl>
                                        <p:attrNameLst>
                                          <p:attrName>style.visibility</p:attrName>
                                        </p:attrNameLst>
                                      </p:cBhvr>
                                      <p:to>
                                        <p:strVal val="visible"/>
                                      </p:to>
                                    </p:set>
                                    <p:animEffect transition="in" filter="fade">
                                      <p:cBhvr>
                                        <p:cTn id="7" dur="1000"/>
                                        <p:tgtEl>
                                          <p:spTgt spid="1198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9812">
                                            <p:txEl>
                                              <p:pRg st="1" end="1"/>
                                            </p:txEl>
                                          </p:spTgt>
                                        </p:tgtEl>
                                        <p:attrNameLst>
                                          <p:attrName>style.visibility</p:attrName>
                                        </p:attrNameLst>
                                      </p:cBhvr>
                                      <p:to>
                                        <p:strVal val="visible"/>
                                      </p:to>
                                    </p:set>
                                    <p:animEffect transition="in" filter="fade">
                                      <p:cBhvr>
                                        <p:cTn id="10" dur="1000"/>
                                        <p:tgtEl>
                                          <p:spTgt spid="1198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9813">
                                            <p:txEl>
                                              <p:pRg st="0" end="0"/>
                                            </p:txEl>
                                          </p:spTgt>
                                        </p:tgtEl>
                                        <p:attrNameLst>
                                          <p:attrName>style.visibility</p:attrName>
                                        </p:attrNameLst>
                                      </p:cBhvr>
                                      <p:to>
                                        <p:strVal val="visible"/>
                                      </p:to>
                                    </p:set>
                                    <p:animEffect transition="in" filter="fade">
                                      <p:cBhvr>
                                        <p:cTn id="15" dur="1000"/>
                                        <p:tgtEl>
                                          <p:spTgt spid="11981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9813">
                                            <p:txEl>
                                              <p:pRg st="1" end="1"/>
                                            </p:txEl>
                                          </p:spTgt>
                                        </p:tgtEl>
                                        <p:attrNameLst>
                                          <p:attrName>style.visibility</p:attrName>
                                        </p:attrNameLst>
                                      </p:cBhvr>
                                      <p:to>
                                        <p:strVal val="visible"/>
                                      </p:to>
                                    </p:set>
                                    <p:animEffect transition="in" filter="fade">
                                      <p:cBhvr>
                                        <p:cTn id="18" dur="1000"/>
                                        <p:tgtEl>
                                          <p:spTgt spid="1198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build="p"/>
      <p:bldP spid="11981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Rot="1" noChangeArrowheads="1"/>
          </p:cNvSpPr>
          <p:nvPr>
            <p:ph type="title"/>
          </p:nvPr>
        </p:nvSpPr>
        <p:spPr>
          <a:xfrm>
            <a:off x="457200" y="76200"/>
            <a:ext cx="8229600" cy="1143000"/>
          </a:xfrm>
        </p:spPr>
        <p:txBody>
          <a:bodyPr/>
          <a:lstStyle/>
          <a:p>
            <a:pPr eaLnBrk="1" hangingPunct="1"/>
            <a:r>
              <a:rPr lang="en-US" dirty="0">
                <a:solidFill>
                  <a:srgbClr val="2A0000"/>
                </a:solidFill>
                <a:effectLst/>
              </a:rPr>
              <a:t>The Bible And Persuasion</a:t>
            </a:r>
          </a:p>
        </p:txBody>
      </p:sp>
      <p:sp>
        <p:nvSpPr>
          <p:cNvPr id="120836" name="Rectangle 4"/>
          <p:cNvSpPr>
            <a:spLocks noGrp="1" noChangeArrowheads="1"/>
          </p:cNvSpPr>
          <p:nvPr>
            <p:ph idx="1"/>
          </p:nvPr>
        </p:nvSpPr>
        <p:spPr>
          <a:xfrm>
            <a:off x="1066800" y="1905000"/>
            <a:ext cx="7924800" cy="2057400"/>
          </a:xfrm>
        </p:spPr>
        <p:txBody>
          <a:bodyPr>
            <a:normAutofit/>
          </a:bodyPr>
          <a:lstStyle/>
          <a:p>
            <a:pPr marL="114300" indent="0" eaLnBrk="1" hangingPunct="1">
              <a:lnSpc>
                <a:spcPct val="80000"/>
              </a:lnSpc>
              <a:buClr>
                <a:srgbClr val="663300"/>
              </a:buClr>
              <a:buNone/>
            </a:pPr>
            <a:r>
              <a:rPr lang="en-US" sz="2800" dirty="0">
                <a:solidFill>
                  <a:srgbClr val="FF0000"/>
                </a:solidFill>
                <a:effectLst/>
                <a:latin typeface="+mj-lt"/>
              </a:rPr>
              <a:t>John </a:t>
            </a:r>
            <a:r>
              <a:rPr lang="en-US" sz="2800" dirty="0" err="1">
                <a:solidFill>
                  <a:srgbClr val="FF0000"/>
                </a:solidFill>
                <a:effectLst/>
                <a:latin typeface="+mj-lt"/>
              </a:rPr>
              <a:t>Sailhammer</a:t>
            </a:r>
            <a:r>
              <a:rPr lang="en-US" sz="2800" dirty="0">
                <a:solidFill>
                  <a:srgbClr val="FF0000"/>
                </a:solidFill>
                <a:effectLst/>
                <a:latin typeface="+mj-lt"/>
              </a:rPr>
              <a:t>:</a:t>
            </a:r>
            <a:r>
              <a:rPr lang="en-US" sz="2800" dirty="0">
                <a:solidFill>
                  <a:srgbClr val="FFFF00"/>
                </a:solidFill>
                <a:effectLst/>
                <a:latin typeface="+mj-lt"/>
              </a:rPr>
              <a:t> </a:t>
            </a:r>
            <a:r>
              <a:rPr lang="en-US" sz="2800" dirty="0">
                <a:solidFill>
                  <a:srgbClr val="2A0000"/>
                </a:solidFill>
                <a:effectLst/>
                <a:latin typeface="+mj-lt"/>
              </a:rPr>
              <a:t>“A text is . . . an embodiment of an author’s intention, that is, a strategy designed to carry out that intention.”</a:t>
            </a:r>
          </a:p>
          <a:p>
            <a:pPr lvl="1" algn="r" eaLnBrk="1" hangingPunct="1">
              <a:lnSpc>
                <a:spcPct val="80000"/>
              </a:lnSpc>
              <a:buClr>
                <a:srgbClr val="663300"/>
              </a:buClr>
              <a:buFont typeface="Wingdings" pitchFamily="2" charset="2"/>
              <a:buNone/>
            </a:pPr>
            <a:r>
              <a:rPr lang="en-US" sz="1800" i="1" dirty="0">
                <a:solidFill>
                  <a:srgbClr val="2A0000"/>
                </a:solidFill>
                <a:effectLst/>
                <a:latin typeface="+mj-lt"/>
              </a:rPr>
              <a:t>Introduction to Old Testament Theology</a:t>
            </a:r>
            <a:r>
              <a:rPr lang="en-US" sz="1800" dirty="0">
                <a:solidFill>
                  <a:srgbClr val="2A0000"/>
                </a:solidFill>
                <a:effectLst/>
                <a:latin typeface="+mj-lt"/>
              </a:rPr>
              <a:t> (Grand Rapids: Baker, 1995), 46-47</a:t>
            </a:r>
            <a:r>
              <a:rPr lang="en-US" sz="1800" dirty="0">
                <a:solidFill>
                  <a:srgbClr val="2A0000"/>
                </a:solidFill>
                <a:effectLst/>
              </a:rPr>
              <a:t>.</a:t>
            </a:r>
          </a:p>
        </p:txBody>
      </p:sp>
      <p:sp>
        <p:nvSpPr>
          <p:cNvPr id="120837" name="Rectangle 5"/>
          <p:cNvSpPr>
            <a:spLocks noChangeArrowheads="1"/>
          </p:cNvSpPr>
          <p:nvPr/>
        </p:nvSpPr>
        <p:spPr bwMode="auto">
          <a:xfrm>
            <a:off x="533400" y="3962400"/>
            <a:ext cx="8229600" cy="274320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
                <a:srgbClr val="663300"/>
              </a:buClr>
              <a:buSzPct val="70000"/>
              <a:buFontTx/>
              <a:buNone/>
              <a:tabLst/>
              <a:defRPr/>
            </a:pPr>
            <a:r>
              <a:rPr kumimoji="0" lang="en-US" sz="2800" b="0" i="0" u="none" strike="noStrike" kern="1200" cap="none" spc="0" normalizeH="0" baseline="0" noProof="0" dirty="0">
                <a:ln>
                  <a:noFill/>
                </a:ln>
                <a:solidFill>
                  <a:srgbClr val="FF0000"/>
                </a:solidFill>
                <a:effectLst/>
                <a:uLnTx/>
                <a:uFillTx/>
                <a:latin typeface="Book Antiqua"/>
                <a:ea typeface="+mn-ea"/>
                <a:cs typeface="+mn-cs"/>
              </a:rPr>
              <a:t>C. S. Lewis:</a:t>
            </a:r>
            <a:r>
              <a:rPr kumimoji="0" lang="en-US" sz="2800" b="0" i="0" u="none" strike="noStrike" kern="1200" cap="none" spc="0" normalizeH="0" baseline="0" noProof="0" dirty="0">
                <a:ln>
                  <a:noFill/>
                </a:ln>
                <a:solidFill>
                  <a:srgbClr val="FFFF00"/>
                </a:solidFill>
                <a:effectLst/>
                <a:uLnTx/>
                <a:uFillTx/>
                <a:latin typeface="Book Antiqua"/>
                <a:ea typeface="+mn-ea"/>
                <a:cs typeface="+mn-cs"/>
              </a:rPr>
              <a:t> </a:t>
            </a:r>
            <a:r>
              <a:rPr kumimoji="0" lang="en-US" sz="2800" b="0" i="0" u="none" strike="noStrike" kern="1200" cap="none" spc="0" normalizeH="0" baseline="0" noProof="0" dirty="0">
                <a:ln>
                  <a:noFill/>
                </a:ln>
                <a:solidFill>
                  <a:srgbClr val="2A0000"/>
                </a:solidFill>
                <a:effectLst/>
                <a:uLnTx/>
                <a:uFillTx/>
                <a:latin typeface="Book Antiqua"/>
                <a:ea typeface="+mn-ea"/>
                <a:cs typeface="+mn-cs"/>
              </a:rPr>
              <a:t>“The Bible is so remorselessly and continuously sacred that it does not invite, it excludes or repels, the merely aesthetic approach.”</a:t>
            </a:r>
          </a:p>
          <a:p>
            <a:pPr marL="742950" marR="0" lvl="1" indent="-285750" algn="r" defTabSz="914400" rtl="0" eaLnBrk="1" fontAlgn="base" latinLnBrk="0" hangingPunct="1">
              <a:lnSpc>
                <a:spcPct val="100000"/>
              </a:lnSpc>
              <a:spcBef>
                <a:spcPct val="20000"/>
              </a:spcBef>
              <a:spcAft>
                <a:spcPct val="0"/>
              </a:spcAft>
              <a:buClr>
                <a:srgbClr val="CF543F"/>
              </a:buClr>
              <a:buSzPct val="70000"/>
              <a:buFont typeface="Wingdings" pitchFamily="2" charset="2"/>
              <a:buNone/>
              <a:tabLst/>
              <a:defRPr/>
            </a:pPr>
            <a:r>
              <a:rPr kumimoji="0" lang="en-US" sz="1400" b="0" i="0" u="none" strike="noStrike" kern="1200" cap="none" spc="0" normalizeH="0" baseline="0" noProof="0" dirty="0">
                <a:ln>
                  <a:noFill/>
                </a:ln>
                <a:solidFill>
                  <a:srgbClr val="2A0000"/>
                </a:solidFill>
                <a:effectLst/>
                <a:uLnTx/>
                <a:uFillTx/>
                <a:latin typeface="Book Antiqua"/>
                <a:ea typeface="+mn-ea"/>
                <a:cs typeface="+mn-cs"/>
              </a:rPr>
              <a:t>	</a:t>
            </a:r>
            <a:r>
              <a:rPr kumimoji="0" lang="en-US" sz="1800" b="0" i="0" u="none" strike="noStrike" kern="1200" cap="none" spc="0" normalizeH="0" baseline="0" noProof="0" dirty="0">
                <a:ln>
                  <a:noFill/>
                </a:ln>
                <a:solidFill>
                  <a:srgbClr val="2A0000"/>
                </a:solidFill>
                <a:effectLst/>
                <a:uLnTx/>
                <a:uFillTx/>
                <a:latin typeface="Book Antiqua"/>
                <a:ea typeface="+mn-ea"/>
                <a:cs typeface="+mn-cs"/>
              </a:rPr>
              <a:t>“They Asked for a Paper: The Literary Influence of the Authorized Version,” in Amos Wilder, </a:t>
            </a:r>
            <a:r>
              <a:rPr kumimoji="0" lang="en-US" sz="1800" b="0" i="1" u="none" strike="noStrike" kern="1200" cap="none" spc="0" normalizeH="0" baseline="0" noProof="0" dirty="0">
                <a:ln>
                  <a:noFill/>
                </a:ln>
                <a:solidFill>
                  <a:srgbClr val="2A0000"/>
                </a:solidFill>
                <a:effectLst/>
                <a:uLnTx/>
                <a:uFillTx/>
                <a:latin typeface="Book Antiqua"/>
                <a:ea typeface="+mn-ea"/>
                <a:cs typeface="+mn-cs"/>
              </a:rPr>
              <a:t>Early Christian Rhetoric </a:t>
            </a:r>
            <a:r>
              <a:rPr kumimoji="0" lang="en-US" sz="1800" b="0" i="0" u="none" strike="noStrike" kern="1200" cap="none" spc="0" normalizeH="0" baseline="0" noProof="0" dirty="0">
                <a:ln>
                  <a:noFill/>
                </a:ln>
                <a:solidFill>
                  <a:srgbClr val="2A0000"/>
                </a:solidFill>
                <a:effectLst/>
                <a:uLnTx/>
                <a:uFillTx/>
                <a:latin typeface="Book Antiqua"/>
                <a:ea typeface="+mn-ea"/>
                <a:cs typeface="+mn-cs"/>
              </a:rPr>
              <a:t>(Cambridge: Harvard U P, 1971), xx.</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836">
                                            <p:txEl>
                                              <p:pRg st="0" end="0"/>
                                            </p:txEl>
                                          </p:spTgt>
                                        </p:tgtEl>
                                        <p:attrNameLst>
                                          <p:attrName>style.visibility</p:attrName>
                                        </p:attrNameLst>
                                      </p:cBhvr>
                                      <p:to>
                                        <p:strVal val="visible"/>
                                      </p:to>
                                    </p:set>
                                    <p:animEffect transition="in" filter="fade">
                                      <p:cBhvr>
                                        <p:cTn id="7" dur="1000"/>
                                        <p:tgtEl>
                                          <p:spTgt spid="12083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0836">
                                            <p:txEl>
                                              <p:pRg st="1" end="1"/>
                                            </p:txEl>
                                          </p:spTgt>
                                        </p:tgtEl>
                                        <p:attrNameLst>
                                          <p:attrName>style.visibility</p:attrName>
                                        </p:attrNameLst>
                                      </p:cBhvr>
                                      <p:to>
                                        <p:strVal val="visible"/>
                                      </p:to>
                                    </p:set>
                                    <p:animEffect transition="in" filter="fade">
                                      <p:cBhvr>
                                        <p:cTn id="10" dur="1000"/>
                                        <p:tgtEl>
                                          <p:spTgt spid="12083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0837">
                                            <p:txEl>
                                              <p:pRg st="0" end="0"/>
                                            </p:txEl>
                                          </p:spTgt>
                                        </p:tgtEl>
                                        <p:attrNameLst>
                                          <p:attrName>style.visibility</p:attrName>
                                        </p:attrNameLst>
                                      </p:cBhvr>
                                      <p:to>
                                        <p:strVal val="visible"/>
                                      </p:to>
                                    </p:set>
                                    <p:animEffect transition="in" filter="fade">
                                      <p:cBhvr>
                                        <p:cTn id="15" dur="1000"/>
                                        <p:tgtEl>
                                          <p:spTgt spid="12083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0837">
                                            <p:txEl>
                                              <p:pRg st="1" end="1"/>
                                            </p:txEl>
                                          </p:spTgt>
                                        </p:tgtEl>
                                        <p:attrNameLst>
                                          <p:attrName>style.visibility</p:attrName>
                                        </p:attrNameLst>
                                      </p:cBhvr>
                                      <p:to>
                                        <p:strVal val="visible"/>
                                      </p:to>
                                    </p:set>
                                    <p:animEffect transition="in" filter="fade">
                                      <p:cBhvr>
                                        <p:cTn id="18" dur="1000"/>
                                        <p:tgtEl>
                                          <p:spTgt spid="1208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build="p"/>
      <p:bldP spid="1208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533400" y="381000"/>
            <a:ext cx="7924800" cy="1143000"/>
          </a:xfrm>
        </p:spPr>
        <p:txBody>
          <a:bodyPr>
            <a:noAutofit/>
          </a:bodyPr>
          <a:lstStyle/>
          <a:p>
            <a:pPr eaLnBrk="1" hangingPunct="1">
              <a:defRPr/>
            </a:pPr>
            <a:r>
              <a:rPr lang="en-US" sz="4400" dirty="0">
                <a:solidFill>
                  <a:schemeClr val="tx1"/>
                </a:solidFill>
              </a:rPr>
              <a:t>What Will This Class Do For You?</a:t>
            </a:r>
          </a:p>
        </p:txBody>
      </p:sp>
      <p:sp>
        <p:nvSpPr>
          <p:cNvPr id="82947" name="Rectangle 3"/>
          <p:cNvSpPr>
            <a:spLocks noGrp="1" noChangeArrowheads="1"/>
          </p:cNvSpPr>
          <p:nvPr>
            <p:ph idx="1"/>
          </p:nvPr>
        </p:nvSpPr>
        <p:spPr>
          <a:xfrm>
            <a:off x="533400" y="2332038"/>
            <a:ext cx="7924800" cy="3535362"/>
          </a:xfrm>
        </p:spPr>
        <p:txBody>
          <a:bodyPr/>
          <a:lstStyle/>
          <a:p>
            <a:pPr marL="609600" indent="-609600" eaLnBrk="1" hangingPunct="1">
              <a:buClr>
                <a:srgbClr val="FF0000"/>
              </a:buClr>
              <a:buSzTx/>
              <a:buFont typeface="Wingdings" pitchFamily="2" charset="2"/>
              <a:buChar char="Ø"/>
              <a:defRPr/>
            </a:pPr>
            <a:r>
              <a:rPr lang="en-US" sz="2800" b="1" dirty="0">
                <a:latin typeface="+mj-lt"/>
              </a:rPr>
              <a:t>Increase skill in preaching.</a:t>
            </a:r>
          </a:p>
          <a:p>
            <a:pPr marL="609600" indent="-609600" eaLnBrk="1" hangingPunct="1">
              <a:buClr>
                <a:srgbClr val="FF0000"/>
              </a:buClr>
              <a:buSzTx/>
              <a:buFont typeface="Wingdings" pitchFamily="2" charset="2"/>
              <a:buChar char="Ø"/>
              <a:defRPr/>
            </a:pPr>
            <a:r>
              <a:rPr lang="en-US" sz="2800" b="1" dirty="0">
                <a:latin typeface="+mj-lt"/>
              </a:rPr>
              <a:t>Increase skill in leadership/communication.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p:cTn id="7" dur="1000" fill="hold"/>
                                        <p:tgtEl>
                                          <p:spTgt spid="8294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829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29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2947">
                                            <p:txEl>
                                              <p:pRg st="1" end="1"/>
                                            </p:txEl>
                                          </p:spTgt>
                                        </p:tgtEl>
                                        <p:attrNameLst>
                                          <p:attrName>style.visibility</p:attrName>
                                        </p:attrNameLst>
                                      </p:cBhvr>
                                      <p:to>
                                        <p:strVal val="visible"/>
                                      </p:to>
                                    </p:set>
                                    <p:anim calcmode="lin" valueType="num">
                                      <p:cBhvr>
                                        <p:cTn id="14" dur="1000" fill="hold"/>
                                        <p:tgtEl>
                                          <p:spTgt spid="82947">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829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829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a:xfrm>
            <a:off x="685800" y="457200"/>
            <a:ext cx="7924800" cy="1143000"/>
          </a:xfrm>
        </p:spPr>
        <p:txBody>
          <a:bodyPr>
            <a:noAutofit/>
          </a:bodyPr>
          <a:lstStyle/>
          <a:p>
            <a:pPr eaLnBrk="1" hangingPunct="1">
              <a:defRPr/>
            </a:pPr>
            <a:r>
              <a:rPr lang="en-US" sz="3200" b="0" dirty="0">
                <a:solidFill>
                  <a:schemeClr val="tx1"/>
                </a:solidFill>
              </a:rPr>
              <a:t>Should we think of preaching as a form of persuasion?</a:t>
            </a:r>
          </a:p>
        </p:txBody>
      </p:sp>
      <p:sp>
        <p:nvSpPr>
          <p:cNvPr id="146435" name="Text Box 3"/>
          <p:cNvSpPr txBox="1">
            <a:spLocks noChangeArrowheads="1"/>
          </p:cNvSpPr>
          <p:nvPr/>
        </p:nvSpPr>
        <p:spPr bwMode="auto">
          <a:xfrm>
            <a:off x="2467495" y="2438400"/>
            <a:ext cx="6324600" cy="156966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aramond" pitchFamily="18" charset="0"/>
                <a:ea typeface="+mn-ea"/>
                <a:cs typeface="+mn-cs"/>
              </a:rPr>
              <a:t>Consider the example of biblical preachers . .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fade">
                                      <p:cBhvr>
                                        <p:cTn id="7" dur="1000"/>
                                        <p:tgtEl>
                                          <p:spTgt spid="146435"/>
                                        </p:tgtEl>
                                      </p:cBhvr>
                                    </p:animEffect>
                                    <p:anim calcmode="lin" valueType="num">
                                      <p:cBhvr>
                                        <p:cTn id="8" dur="1000" fill="hold"/>
                                        <p:tgtEl>
                                          <p:spTgt spid="146435"/>
                                        </p:tgtEl>
                                        <p:attrNameLst>
                                          <p:attrName>ppt_x</p:attrName>
                                        </p:attrNameLst>
                                      </p:cBhvr>
                                      <p:tavLst>
                                        <p:tav tm="0">
                                          <p:val>
                                            <p:strVal val="#ppt_x"/>
                                          </p:val>
                                        </p:tav>
                                        <p:tav tm="100000">
                                          <p:val>
                                            <p:strVal val="#ppt_x"/>
                                          </p:val>
                                        </p:tav>
                                      </p:tavLst>
                                    </p:anim>
                                    <p:anim calcmode="lin" valueType="num">
                                      <p:cBhvr>
                                        <p:cTn id="9" dur="900" decel="100000" fill="hold"/>
                                        <p:tgtEl>
                                          <p:spTgt spid="14643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64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a:xfrm>
            <a:off x="533400" y="228600"/>
            <a:ext cx="7924800" cy="1447800"/>
          </a:xfrm>
        </p:spPr>
        <p:txBody>
          <a:bodyPr>
            <a:normAutofit/>
          </a:bodyPr>
          <a:lstStyle/>
          <a:p>
            <a:pPr lvl="1" algn="ctr" rtl="0">
              <a:spcBef>
                <a:spcPct val="0"/>
              </a:spcBef>
              <a:defRPr/>
            </a:pPr>
            <a:r>
              <a:rPr lang="el-GR" sz="4000" b="1" dirty="0">
                <a:solidFill>
                  <a:schemeClr val="tx1"/>
                </a:solidFill>
                <a:latin typeface="Tahoma" pitchFamily="34" charset="0"/>
              </a:rPr>
              <a:t>Πείθω</a:t>
            </a:r>
            <a:r>
              <a:rPr lang="en-US" sz="4000" b="1" dirty="0">
                <a:solidFill>
                  <a:schemeClr val="tx1"/>
                </a:solidFill>
                <a:latin typeface="Tahoma" pitchFamily="34" charset="0"/>
              </a:rPr>
              <a:t> </a:t>
            </a:r>
            <a:r>
              <a:rPr lang="en-US" sz="3200" dirty="0">
                <a:solidFill>
                  <a:schemeClr val="tx1"/>
                </a:solidFill>
              </a:rPr>
              <a:t>(</a:t>
            </a:r>
            <a:r>
              <a:rPr lang="en-US" sz="3200" i="1" dirty="0">
                <a:solidFill>
                  <a:schemeClr val="tx1"/>
                </a:solidFill>
              </a:rPr>
              <a:t>Persuade</a:t>
            </a:r>
            <a:r>
              <a:rPr lang="en-US" sz="3200" dirty="0">
                <a:solidFill>
                  <a:schemeClr val="tx1"/>
                </a:solidFill>
              </a:rPr>
              <a:t>)</a:t>
            </a:r>
            <a:br>
              <a:rPr lang="en-US" sz="3200" dirty="0">
                <a:solidFill>
                  <a:schemeClr val="tx1"/>
                </a:solidFill>
              </a:rPr>
            </a:br>
            <a:r>
              <a:rPr lang="en-US" sz="2000" dirty="0">
                <a:solidFill>
                  <a:schemeClr val="tx1"/>
                </a:solidFill>
              </a:rPr>
              <a:t>Note: see the exhaustive word study of this term in Overstreet, </a:t>
            </a:r>
            <a:r>
              <a:rPr lang="en-US" sz="2000" i="1" dirty="0">
                <a:solidFill>
                  <a:schemeClr val="tx1"/>
                </a:solidFill>
              </a:rPr>
              <a:t>Persuasive Preaching</a:t>
            </a:r>
            <a:endParaRPr lang="en-US" sz="3200" i="1" dirty="0">
              <a:solidFill>
                <a:schemeClr val="tx1"/>
              </a:solidFill>
            </a:endParaRPr>
          </a:p>
        </p:txBody>
      </p:sp>
      <p:sp>
        <p:nvSpPr>
          <p:cNvPr id="122883" name="Rectangle 3"/>
          <p:cNvSpPr>
            <a:spLocks noGrp="1" noChangeArrowheads="1"/>
          </p:cNvSpPr>
          <p:nvPr>
            <p:ph idx="1"/>
          </p:nvPr>
        </p:nvSpPr>
        <p:spPr>
          <a:xfrm>
            <a:off x="228600" y="1828800"/>
            <a:ext cx="8610600" cy="4800600"/>
          </a:xfrm>
        </p:spPr>
        <p:txBody>
          <a:bodyPr/>
          <a:lstStyle/>
          <a:p>
            <a:pPr marL="457200" lvl="1" indent="0" eaLnBrk="1" hangingPunct="1">
              <a:lnSpc>
                <a:spcPct val="90000"/>
              </a:lnSpc>
              <a:buSzTx/>
              <a:buNone/>
              <a:defRPr/>
            </a:pPr>
            <a:r>
              <a:rPr lang="en-US" sz="2400" b="1" dirty="0">
                <a:solidFill>
                  <a:schemeClr val="tx1"/>
                </a:solidFill>
                <a:latin typeface="Tahoma" pitchFamily="34" charset="0"/>
              </a:rPr>
              <a:t>Acts 13:43</a:t>
            </a:r>
          </a:p>
          <a:p>
            <a:pPr lvl="2" indent="0" eaLnBrk="1" hangingPunct="1">
              <a:lnSpc>
                <a:spcPct val="90000"/>
              </a:lnSpc>
              <a:buSzTx/>
              <a:buNone/>
              <a:defRPr/>
            </a:pPr>
            <a:r>
              <a:rPr lang="en-US" sz="2000" b="1" dirty="0">
                <a:latin typeface="Tahoma" pitchFamily="34" charset="0"/>
              </a:rPr>
              <a:t>Paul and Barnabas </a:t>
            </a:r>
            <a:r>
              <a:rPr lang="en-US" sz="2000" b="1" i="1" dirty="0">
                <a:solidFill>
                  <a:schemeClr val="accent2">
                    <a:lumMod val="75000"/>
                  </a:schemeClr>
                </a:solidFill>
                <a:latin typeface="Tahoma" pitchFamily="34" charset="0"/>
              </a:rPr>
              <a:t>urged </a:t>
            </a:r>
            <a:r>
              <a:rPr lang="en-US" sz="2000" b="1" dirty="0">
                <a:latin typeface="Tahoma" pitchFamily="34" charset="0"/>
              </a:rPr>
              <a:t>them to continue in the grace of God.</a:t>
            </a:r>
          </a:p>
          <a:p>
            <a:pPr marL="457200" lvl="1" indent="0" eaLnBrk="1" hangingPunct="1">
              <a:lnSpc>
                <a:spcPct val="90000"/>
              </a:lnSpc>
              <a:buSzTx/>
              <a:buNone/>
              <a:defRPr/>
            </a:pPr>
            <a:r>
              <a:rPr lang="en-US" sz="2400" b="1" dirty="0">
                <a:solidFill>
                  <a:schemeClr val="tx1"/>
                </a:solidFill>
                <a:latin typeface="Tahoma" pitchFamily="34" charset="0"/>
              </a:rPr>
              <a:t>Acts 18:4</a:t>
            </a:r>
          </a:p>
          <a:p>
            <a:pPr lvl="2" indent="0" eaLnBrk="1" hangingPunct="1">
              <a:lnSpc>
                <a:spcPct val="90000"/>
              </a:lnSpc>
              <a:buSzTx/>
              <a:buNone/>
              <a:defRPr/>
            </a:pPr>
            <a:r>
              <a:rPr lang="en-US" sz="2000" b="1" dirty="0">
                <a:latin typeface="Tahoma" pitchFamily="34" charset="0"/>
              </a:rPr>
              <a:t>Paul reasoned, “trying to </a:t>
            </a:r>
            <a:r>
              <a:rPr lang="en-US" sz="2000" b="1" i="1" dirty="0">
                <a:solidFill>
                  <a:schemeClr val="accent2">
                    <a:lumMod val="75000"/>
                  </a:schemeClr>
                </a:solidFill>
                <a:latin typeface="Tahoma" pitchFamily="34" charset="0"/>
              </a:rPr>
              <a:t>persuade</a:t>
            </a:r>
            <a:r>
              <a:rPr lang="en-US" sz="2000" b="1" dirty="0">
                <a:latin typeface="Tahoma" pitchFamily="34" charset="0"/>
              </a:rPr>
              <a:t> Jews and Greeks.”</a:t>
            </a:r>
          </a:p>
          <a:p>
            <a:pPr marL="457200" lvl="1" indent="0" eaLnBrk="1" hangingPunct="1">
              <a:lnSpc>
                <a:spcPct val="90000"/>
              </a:lnSpc>
              <a:buSzTx/>
              <a:buNone/>
              <a:defRPr/>
            </a:pPr>
            <a:r>
              <a:rPr lang="en-US" sz="2400" b="1" dirty="0">
                <a:solidFill>
                  <a:schemeClr val="tx1"/>
                </a:solidFill>
                <a:latin typeface="Tahoma" pitchFamily="34" charset="0"/>
              </a:rPr>
              <a:t>Acts 19:8</a:t>
            </a:r>
          </a:p>
          <a:p>
            <a:pPr lvl="2" indent="0" eaLnBrk="1" hangingPunct="1">
              <a:lnSpc>
                <a:spcPct val="90000"/>
              </a:lnSpc>
              <a:buSzTx/>
              <a:buNone/>
              <a:defRPr/>
            </a:pPr>
            <a:r>
              <a:rPr lang="en-US" sz="2000" b="1" dirty="0">
                <a:latin typeface="Tahoma" pitchFamily="34" charset="0"/>
              </a:rPr>
              <a:t>Paul argued </a:t>
            </a:r>
            <a:r>
              <a:rPr lang="en-US" sz="2000" b="1" i="1" dirty="0">
                <a:solidFill>
                  <a:schemeClr val="accent2">
                    <a:lumMod val="75000"/>
                  </a:schemeClr>
                </a:solidFill>
                <a:latin typeface="Tahoma" pitchFamily="34" charset="0"/>
              </a:rPr>
              <a:t>persuasively</a:t>
            </a:r>
            <a:r>
              <a:rPr lang="en-US" sz="2000" b="1" dirty="0">
                <a:latin typeface="Tahoma" pitchFamily="34" charset="0"/>
              </a:rPr>
              <a:t> about the kingdom of God.”</a:t>
            </a:r>
          </a:p>
          <a:p>
            <a:pPr marL="457200" lvl="1" indent="0" eaLnBrk="1" hangingPunct="1">
              <a:lnSpc>
                <a:spcPct val="90000"/>
              </a:lnSpc>
              <a:buSzTx/>
              <a:buNone/>
              <a:defRPr/>
            </a:pPr>
            <a:r>
              <a:rPr lang="en-US" sz="2400" b="1" dirty="0">
                <a:solidFill>
                  <a:schemeClr val="tx1"/>
                </a:solidFill>
                <a:latin typeface="Tahoma" pitchFamily="34" charset="0"/>
              </a:rPr>
              <a:t>Acts 26:28</a:t>
            </a:r>
          </a:p>
          <a:p>
            <a:pPr lvl="2" indent="0" eaLnBrk="1" hangingPunct="1">
              <a:lnSpc>
                <a:spcPct val="90000"/>
              </a:lnSpc>
              <a:buSzTx/>
              <a:buNone/>
              <a:defRPr/>
            </a:pPr>
            <a:r>
              <a:rPr lang="en-US" sz="2000" b="1" dirty="0">
                <a:latin typeface="Tahoma" pitchFamily="34" charset="0"/>
              </a:rPr>
              <a:t>Agrippa asked Paul, “Do you think in such a short time you can </a:t>
            </a:r>
            <a:r>
              <a:rPr lang="en-US" sz="2000" b="1" i="1" dirty="0">
                <a:solidFill>
                  <a:schemeClr val="accent2">
                    <a:lumMod val="75000"/>
                  </a:schemeClr>
                </a:solidFill>
                <a:latin typeface="Tahoma" pitchFamily="34" charset="0"/>
              </a:rPr>
              <a:t>persuade</a:t>
            </a:r>
            <a:r>
              <a:rPr lang="en-US" sz="2000" b="1" i="1" dirty="0">
                <a:latin typeface="Tahoma" pitchFamily="34" charset="0"/>
              </a:rPr>
              <a:t> </a:t>
            </a:r>
            <a:r>
              <a:rPr lang="en-US" sz="2000" b="1" dirty="0">
                <a:latin typeface="Tahoma" pitchFamily="34" charset="0"/>
              </a:rPr>
              <a:t>me?”</a:t>
            </a:r>
          </a:p>
          <a:p>
            <a:pPr marL="457200" lvl="1" indent="0" eaLnBrk="1" hangingPunct="1">
              <a:lnSpc>
                <a:spcPct val="90000"/>
              </a:lnSpc>
              <a:buSzTx/>
              <a:buNone/>
              <a:defRPr/>
            </a:pPr>
            <a:r>
              <a:rPr lang="en-US" sz="2400" b="1" dirty="0">
                <a:solidFill>
                  <a:schemeClr val="tx1"/>
                </a:solidFill>
                <a:latin typeface="Tahoma" pitchFamily="34" charset="0"/>
              </a:rPr>
              <a:t>2 Corinthians 5:11</a:t>
            </a:r>
          </a:p>
          <a:p>
            <a:pPr lvl="2" indent="0" eaLnBrk="1" hangingPunct="1">
              <a:lnSpc>
                <a:spcPct val="90000"/>
              </a:lnSpc>
              <a:buSzTx/>
              <a:buNone/>
              <a:defRPr/>
            </a:pPr>
            <a:r>
              <a:rPr lang="en-US" sz="2000" b="1" dirty="0">
                <a:latin typeface="Tahoma" pitchFamily="34" charset="0"/>
              </a:rPr>
              <a:t>Paul said, “Since we know what it is to fear God, we </a:t>
            </a:r>
            <a:r>
              <a:rPr lang="en-US" sz="2000" b="1" i="1" dirty="0">
                <a:solidFill>
                  <a:schemeClr val="accent2">
                    <a:lumMod val="75000"/>
                  </a:schemeClr>
                </a:solidFill>
                <a:latin typeface="Tahoma" pitchFamily="34" charset="0"/>
              </a:rPr>
              <a:t>persuade</a:t>
            </a:r>
            <a:r>
              <a:rPr lang="en-US" sz="2000" b="1" i="1" dirty="0">
                <a:latin typeface="Tahoma" pitchFamily="34" charset="0"/>
              </a:rPr>
              <a:t> </a:t>
            </a:r>
            <a:r>
              <a:rPr lang="en-US" sz="2000" b="1" dirty="0">
                <a:latin typeface="Tahoma" pitchFamily="34" charset="0"/>
              </a:rPr>
              <a:t>men.”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p:cTn id="7" dur="500" fill="hold"/>
                                        <p:tgtEl>
                                          <p:spTgt spid="12288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288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288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288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22883">
                                            <p:txEl>
                                              <p:pRg st="1" end="1"/>
                                            </p:txEl>
                                          </p:spTgt>
                                        </p:tgtEl>
                                        <p:attrNameLst>
                                          <p:attrName>style.visibility</p:attrName>
                                        </p:attrNameLst>
                                      </p:cBhvr>
                                      <p:to>
                                        <p:strVal val="visible"/>
                                      </p:to>
                                    </p:set>
                                    <p:anim calcmode="lin" valueType="num">
                                      <p:cBhvr>
                                        <p:cTn id="13" dur="500" fill="hold"/>
                                        <p:tgtEl>
                                          <p:spTgt spid="12288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2288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2288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228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122883">
                                            <p:txEl>
                                              <p:pRg st="2" end="2"/>
                                            </p:txEl>
                                          </p:spTgt>
                                        </p:tgtEl>
                                        <p:attrNameLst>
                                          <p:attrName>style.visibility</p:attrName>
                                        </p:attrNameLst>
                                      </p:cBhvr>
                                      <p:to>
                                        <p:strVal val="visible"/>
                                      </p:to>
                                    </p:set>
                                    <p:anim calcmode="lin" valueType="num">
                                      <p:cBhvr>
                                        <p:cTn id="21" dur="500" fill="hold"/>
                                        <p:tgtEl>
                                          <p:spTgt spid="12288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2288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2288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22883">
                                            <p:txEl>
                                              <p:pRg st="2" end="2"/>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122883">
                                            <p:txEl>
                                              <p:pRg st="3" end="3"/>
                                            </p:txEl>
                                          </p:spTgt>
                                        </p:tgtEl>
                                        <p:attrNameLst>
                                          <p:attrName>style.visibility</p:attrName>
                                        </p:attrNameLst>
                                      </p:cBhvr>
                                      <p:to>
                                        <p:strVal val="visible"/>
                                      </p:to>
                                    </p:set>
                                    <p:anim calcmode="lin" valueType="num">
                                      <p:cBhvr>
                                        <p:cTn id="27" dur="500" fill="hold"/>
                                        <p:tgtEl>
                                          <p:spTgt spid="12288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2288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2288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228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9" presetClass="entr" presetSubtype="0" accel="100000" fill="hold" grpId="0" nodeType="clickEffect">
                                  <p:stCondLst>
                                    <p:cond delay="0"/>
                                  </p:stCondLst>
                                  <p:childTnLst>
                                    <p:set>
                                      <p:cBhvr>
                                        <p:cTn id="34" dur="1" fill="hold">
                                          <p:stCondLst>
                                            <p:cond delay="0"/>
                                          </p:stCondLst>
                                        </p:cTn>
                                        <p:tgtEl>
                                          <p:spTgt spid="122883">
                                            <p:txEl>
                                              <p:pRg st="4" end="4"/>
                                            </p:txEl>
                                          </p:spTgt>
                                        </p:tgtEl>
                                        <p:attrNameLst>
                                          <p:attrName>style.visibility</p:attrName>
                                        </p:attrNameLst>
                                      </p:cBhvr>
                                      <p:to>
                                        <p:strVal val="visible"/>
                                      </p:to>
                                    </p:set>
                                    <p:anim calcmode="lin" valueType="num">
                                      <p:cBhvr>
                                        <p:cTn id="35" dur="500" fill="hold"/>
                                        <p:tgtEl>
                                          <p:spTgt spid="12288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2288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2288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22883">
                                            <p:txEl>
                                              <p:pRg st="4" end="4"/>
                                            </p:txEl>
                                          </p:spTgt>
                                        </p:tgtEl>
                                        <p:attrNameLst>
                                          <p:attrName>ppt_y</p:attrName>
                                        </p:attrNameLst>
                                      </p:cBhvr>
                                      <p:tavLst>
                                        <p:tav tm="0">
                                          <p:val>
                                            <p:strVal val="#ppt_y"/>
                                          </p:val>
                                        </p:tav>
                                        <p:tav tm="100000">
                                          <p:val>
                                            <p:strVal val="#ppt_y"/>
                                          </p:val>
                                        </p:tav>
                                      </p:tavLst>
                                    </p:anim>
                                  </p:childTnLst>
                                </p:cTn>
                              </p:par>
                              <p:par>
                                <p:cTn id="39" presetID="39" presetClass="entr" presetSubtype="0" accel="100000" fill="hold" grpId="0" nodeType="withEffect">
                                  <p:stCondLst>
                                    <p:cond delay="0"/>
                                  </p:stCondLst>
                                  <p:childTnLst>
                                    <p:set>
                                      <p:cBhvr>
                                        <p:cTn id="40" dur="1" fill="hold">
                                          <p:stCondLst>
                                            <p:cond delay="0"/>
                                          </p:stCondLst>
                                        </p:cTn>
                                        <p:tgtEl>
                                          <p:spTgt spid="122883">
                                            <p:txEl>
                                              <p:pRg st="5" end="5"/>
                                            </p:txEl>
                                          </p:spTgt>
                                        </p:tgtEl>
                                        <p:attrNameLst>
                                          <p:attrName>style.visibility</p:attrName>
                                        </p:attrNameLst>
                                      </p:cBhvr>
                                      <p:to>
                                        <p:strVal val="visible"/>
                                      </p:to>
                                    </p:set>
                                    <p:anim calcmode="lin" valueType="num">
                                      <p:cBhvr>
                                        <p:cTn id="41" dur="500" fill="hold"/>
                                        <p:tgtEl>
                                          <p:spTgt spid="12288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12288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12288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1228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9" presetClass="entr" presetSubtype="0" accel="100000" fill="hold" grpId="0" nodeType="clickEffect">
                                  <p:stCondLst>
                                    <p:cond delay="0"/>
                                  </p:stCondLst>
                                  <p:childTnLst>
                                    <p:set>
                                      <p:cBhvr>
                                        <p:cTn id="48" dur="1" fill="hold">
                                          <p:stCondLst>
                                            <p:cond delay="0"/>
                                          </p:stCondLst>
                                        </p:cTn>
                                        <p:tgtEl>
                                          <p:spTgt spid="122883">
                                            <p:txEl>
                                              <p:pRg st="6" end="6"/>
                                            </p:txEl>
                                          </p:spTgt>
                                        </p:tgtEl>
                                        <p:attrNameLst>
                                          <p:attrName>style.visibility</p:attrName>
                                        </p:attrNameLst>
                                      </p:cBhvr>
                                      <p:to>
                                        <p:strVal val="visible"/>
                                      </p:to>
                                    </p:set>
                                    <p:anim calcmode="lin" valueType="num">
                                      <p:cBhvr>
                                        <p:cTn id="49" dur="500" fill="hold"/>
                                        <p:tgtEl>
                                          <p:spTgt spid="12288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12288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12288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122883">
                                            <p:txEl>
                                              <p:pRg st="6" end="6"/>
                                            </p:txEl>
                                          </p:spTgt>
                                        </p:tgtEl>
                                        <p:attrNameLst>
                                          <p:attrName>ppt_y</p:attrName>
                                        </p:attrNameLst>
                                      </p:cBhvr>
                                      <p:tavLst>
                                        <p:tav tm="0">
                                          <p:val>
                                            <p:strVal val="#ppt_y"/>
                                          </p:val>
                                        </p:tav>
                                        <p:tav tm="100000">
                                          <p:val>
                                            <p:strVal val="#ppt_y"/>
                                          </p:val>
                                        </p:tav>
                                      </p:tavLst>
                                    </p:anim>
                                  </p:childTnLst>
                                </p:cTn>
                              </p:par>
                              <p:par>
                                <p:cTn id="53" presetID="39" presetClass="entr" presetSubtype="0" accel="100000" fill="hold" grpId="0" nodeType="withEffect">
                                  <p:stCondLst>
                                    <p:cond delay="0"/>
                                  </p:stCondLst>
                                  <p:childTnLst>
                                    <p:set>
                                      <p:cBhvr>
                                        <p:cTn id="54" dur="1" fill="hold">
                                          <p:stCondLst>
                                            <p:cond delay="0"/>
                                          </p:stCondLst>
                                        </p:cTn>
                                        <p:tgtEl>
                                          <p:spTgt spid="122883">
                                            <p:txEl>
                                              <p:pRg st="7" end="7"/>
                                            </p:txEl>
                                          </p:spTgt>
                                        </p:tgtEl>
                                        <p:attrNameLst>
                                          <p:attrName>style.visibility</p:attrName>
                                        </p:attrNameLst>
                                      </p:cBhvr>
                                      <p:to>
                                        <p:strVal val="visible"/>
                                      </p:to>
                                    </p:set>
                                    <p:anim calcmode="lin" valueType="num">
                                      <p:cBhvr>
                                        <p:cTn id="55" dur="500" fill="hold"/>
                                        <p:tgtEl>
                                          <p:spTgt spid="12288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2288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2288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2288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122883">
                                            <p:txEl>
                                              <p:pRg st="8" end="8"/>
                                            </p:txEl>
                                          </p:spTgt>
                                        </p:tgtEl>
                                        <p:attrNameLst>
                                          <p:attrName>style.visibility</p:attrName>
                                        </p:attrNameLst>
                                      </p:cBhvr>
                                      <p:to>
                                        <p:strVal val="visible"/>
                                      </p:to>
                                    </p:set>
                                    <p:anim calcmode="lin" valueType="num">
                                      <p:cBhvr>
                                        <p:cTn id="63" dur="500" fill="hold"/>
                                        <p:tgtEl>
                                          <p:spTgt spid="12288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12288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12288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122883">
                                            <p:txEl>
                                              <p:pRg st="8" end="8"/>
                                            </p:txEl>
                                          </p:spTgt>
                                        </p:tgtEl>
                                        <p:attrNameLst>
                                          <p:attrName>ppt_y</p:attrName>
                                        </p:attrNameLst>
                                      </p:cBhvr>
                                      <p:tavLst>
                                        <p:tav tm="0">
                                          <p:val>
                                            <p:strVal val="#ppt_y"/>
                                          </p:val>
                                        </p:tav>
                                        <p:tav tm="100000">
                                          <p:val>
                                            <p:strVal val="#ppt_y"/>
                                          </p:val>
                                        </p:tav>
                                      </p:tavLst>
                                    </p:anim>
                                  </p:childTnLst>
                                </p:cTn>
                              </p:par>
                              <p:par>
                                <p:cTn id="67" presetID="39" presetClass="entr" presetSubtype="0" accel="100000" fill="hold" grpId="0" nodeType="withEffect">
                                  <p:stCondLst>
                                    <p:cond delay="0"/>
                                  </p:stCondLst>
                                  <p:childTnLst>
                                    <p:set>
                                      <p:cBhvr>
                                        <p:cTn id="68" dur="1" fill="hold">
                                          <p:stCondLst>
                                            <p:cond delay="0"/>
                                          </p:stCondLst>
                                        </p:cTn>
                                        <p:tgtEl>
                                          <p:spTgt spid="122883">
                                            <p:txEl>
                                              <p:pRg st="9" end="9"/>
                                            </p:txEl>
                                          </p:spTgt>
                                        </p:tgtEl>
                                        <p:attrNameLst>
                                          <p:attrName>style.visibility</p:attrName>
                                        </p:attrNameLst>
                                      </p:cBhvr>
                                      <p:to>
                                        <p:strVal val="visible"/>
                                      </p:to>
                                    </p:set>
                                    <p:anim calcmode="lin" valueType="num">
                                      <p:cBhvr>
                                        <p:cTn id="69" dur="1000" fill="hold"/>
                                        <p:tgtEl>
                                          <p:spTgt spid="122883">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0" dur="1000" fill="hold"/>
                                        <p:tgtEl>
                                          <p:spTgt spid="122883">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1" dur="1000" fill="hold"/>
                                        <p:tgtEl>
                                          <p:spTgt spid="122883">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72" dur="1000" fill="hold"/>
                                        <p:tgtEl>
                                          <p:spTgt spid="12288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242" name="Group 322"/>
          <p:cNvGraphicFramePr>
            <a:graphicFrameLocks noGrp="1"/>
          </p:cNvGraphicFramePr>
          <p:nvPr/>
        </p:nvGraphicFramePr>
        <p:xfrm>
          <a:off x="228600" y="762000"/>
          <a:ext cx="8763000" cy="5715001"/>
        </p:xfrm>
        <a:graphic>
          <a:graphicData uri="http://schemas.openxmlformats.org/drawingml/2006/table">
            <a:tbl>
              <a:tblPr/>
              <a:tblGrid>
                <a:gridCol w="2057400">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gridCol w="2190750">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3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96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2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3591" name="Rectangle 44"/>
          <p:cNvSpPr>
            <a:spLocks noGrp="1" noChangeArrowheads="1"/>
          </p:cNvSpPr>
          <p:nvPr>
            <p:ph type="title"/>
          </p:nvPr>
        </p:nvSpPr>
        <p:spPr>
          <a:xfrm>
            <a:off x="0" y="-76200"/>
            <a:ext cx="9144000" cy="914400"/>
          </a:xfrm>
        </p:spPr>
        <p:txBody>
          <a:bodyPr/>
          <a:lstStyle/>
          <a:p>
            <a:pPr eaLnBrk="1" hangingPunct="1"/>
            <a:r>
              <a:rPr lang="en-US" sz="3200" b="1">
                <a:solidFill>
                  <a:schemeClr val="tx1"/>
                </a:solidFill>
              </a:rPr>
              <a:t>Audience Adaptation in the Sermons of Paul</a:t>
            </a:r>
          </a:p>
        </p:txBody>
      </p:sp>
      <p:sp>
        <p:nvSpPr>
          <p:cNvPr id="81965" name="Text Box 45"/>
          <p:cNvSpPr txBox="1">
            <a:spLocks noChangeArrowheads="1"/>
          </p:cNvSpPr>
          <p:nvPr/>
        </p:nvSpPr>
        <p:spPr bwMode="auto">
          <a:xfrm>
            <a:off x="2438400" y="838200"/>
            <a:ext cx="2133600" cy="427038"/>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200" b="1" i="0" u="none" strike="noStrike" kern="1200" cap="none" spc="0" normalizeH="0" baseline="0" noProof="0">
                <a:ln>
                  <a:noFill/>
                </a:ln>
                <a:solidFill>
                  <a:srgbClr val="FF0000"/>
                </a:solidFill>
                <a:effectLst/>
                <a:uLnTx/>
                <a:uFillTx/>
                <a:latin typeface="Garamond" pitchFamily="18" charset="0"/>
                <a:ea typeface="+mn-ea"/>
                <a:cs typeface="+mn-cs"/>
              </a:rPr>
              <a:t>Acts 13:16-41</a:t>
            </a:r>
          </a:p>
        </p:txBody>
      </p:sp>
      <p:sp>
        <p:nvSpPr>
          <p:cNvPr id="81967" name="Text Box 47"/>
          <p:cNvSpPr txBox="1">
            <a:spLocks noChangeArrowheads="1"/>
          </p:cNvSpPr>
          <p:nvPr/>
        </p:nvSpPr>
        <p:spPr bwMode="auto">
          <a:xfrm>
            <a:off x="4648200" y="838200"/>
            <a:ext cx="2133600" cy="427038"/>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200" b="1" i="0" u="none" strike="noStrike" kern="1200" cap="none" spc="0" normalizeH="0" baseline="0" noProof="0">
                <a:ln>
                  <a:noFill/>
                </a:ln>
                <a:solidFill>
                  <a:srgbClr val="006600"/>
                </a:solidFill>
                <a:effectLst/>
                <a:uLnTx/>
                <a:uFillTx/>
                <a:latin typeface="Garamond" pitchFamily="18" charset="0"/>
                <a:ea typeface="+mn-ea"/>
                <a:cs typeface="+mn-cs"/>
              </a:rPr>
              <a:t>Acts 14:14-18</a:t>
            </a:r>
          </a:p>
        </p:txBody>
      </p:sp>
      <p:sp>
        <p:nvSpPr>
          <p:cNvPr id="81968" name="Text Box 48"/>
          <p:cNvSpPr txBox="1">
            <a:spLocks noChangeArrowheads="1"/>
          </p:cNvSpPr>
          <p:nvPr/>
        </p:nvSpPr>
        <p:spPr bwMode="auto">
          <a:xfrm>
            <a:off x="6781800" y="838200"/>
            <a:ext cx="2133600" cy="427038"/>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200" b="1" i="0" u="none" strike="noStrike" kern="1200" cap="none" spc="0" normalizeH="0" baseline="0" noProof="0">
                <a:ln>
                  <a:noFill/>
                </a:ln>
                <a:solidFill>
                  <a:srgbClr val="234669"/>
                </a:solidFill>
                <a:effectLst/>
                <a:uLnTx/>
                <a:uFillTx/>
                <a:latin typeface="Garamond" pitchFamily="18" charset="0"/>
                <a:ea typeface="+mn-ea"/>
                <a:cs typeface="+mn-cs"/>
              </a:rPr>
              <a:t>Acts 17:22-31</a:t>
            </a:r>
          </a:p>
        </p:txBody>
      </p:sp>
      <p:sp>
        <p:nvSpPr>
          <p:cNvPr id="81969" name="Text Box 49"/>
          <p:cNvSpPr txBox="1">
            <a:spLocks noChangeArrowheads="1"/>
          </p:cNvSpPr>
          <p:nvPr/>
        </p:nvSpPr>
        <p:spPr bwMode="auto">
          <a:xfrm>
            <a:off x="228600" y="1524000"/>
            <a:ext cx="2133600" cy="427038"/>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800080"/>
                </a:solidFill>
                <a:effectLst/>
                <a:uLnTx/>
                <a:uFillTx/>
                <a:latin typeface="Garamond" pitchFamily="18" charset="0"/>
                <a:ea typeface="+mn-ea"/>
                <a:cs typeface="+mn-cs"/>
              </a:rPr>
              <a:t>Audience</a:t>
            </a:r>
          </a:p>
        </p:txBody>
      </p:sp>
      <p:sp>
        <p:nvSpPr>
          <p:cNvPr id="81971" name="Text Box 51"/>
          <p:cNvSpPr txBox="1">
            <a:spLocks noChangeArrowheads="1"/>
          </p:cNvSpPr>
          <p:nvPr/>
        </p:nvSpPr>
        <p:spPr bwMode="auto">
          <a:xfrm>
            <a:off x="228600" y="2590800"/>
            <a:ext cx="2133600" cy="427038"/>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200" b="1" i="0" u="none" strike="noStrike" kern="1200" cap="none" spc="0" normalizeH="0" baseline="0" noProof="0">
                <a:ln>
                  <a:noFill/>
                </a:ln>
                <a:solidFill>
                  <a:srgbClr val="800080"/>
                </a:solidFill>
                <a:effectLst/>
                <a:uLnTx/>
                <a:uFillTx/>
                <a:latin typeface="Garamond" pitchFamily="18" charset="0"/>
                <a:ea typeface="+mn-ea"/>
                <a:cs typeface="+mn-cs"/>
              </a:rPr>
              <a:t>Purpose</a:t>
            </a:r>
          </a:p>
        </p:txBody>
      </p:sp>
      <p:sp>
        <p:nvSpPr>
          <p:cNvPr id="81972" name="Text Box 52"/>
          <p:cNvSpPr txBox="1">
            <a:spLocks noChangeArrowheads="1"/>
          </p:cNvSpPr>
          <p:nvPr/>
        </p:nvSpPr>
        <p:spPr bwMode="auto">
          <a:xfrm>
            <a:off x="228600" y="3763963"/>
            <a:ext cx="2133600" cy="427037"/>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200" b="1" i="0" u="none" strike="noStrike" kern="1200" cap="none" spc="0" normalizeH="0" baseline="0" noProof="0">
                <a:ln>
                  <a:noFill/>
                </a:ln>
                <a:solidFill>
                  <a:srgbClr val="800080"/>
                </a:solidFill>
                <a:effectLst/>
                <a:uLnTx/>
                <a:uFillTx/>
                <a:latin typeface="Garamond" pitchFamily="18" charset="0"/>
                <a:ea typeface="+mn-ea"/>
                <a:cs typeface="+mn-cs"/>
              </a:rPr>
              <a:t>Authority</a:t>
            </a:r>
          </a:p>
        </p:txBody>
      </p:sp>
      <p:sp>
        <p:nvSpPr>
          <p:cNvPr id="81973" name="Text Box 53"/>
          <p:cNvSpPr txBox="1">
            <a:spLocks noChangeArrowheads="1"/>
          </p:cNvSpPr>
          <p:nvPr/>
        </p:nvSpPr>
        <p:spPr bwMode="auto">
          <a:xfrm>
            <a:off x="228600" y="4648200"/>
            <a:ext cx="2133600" cy="769441"/>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800080"/>
                </a:solidFill>
                <a:effectLst/>
                <a:uLnTx/>
                <a:uFillTx/>
                <a:latin typeface="Garamond" pitchFamily="18" charset="0"/>
                <a:ea typeface="+mn-ea"/>
                <a:cs typeface="+mn-cs"/>
              </a:rPr>
              <a:t>Common Ground</a:t>
            </a:r>
          </a:p>
        </p:txBody>
      </p:sp>
      <p:sp>
        <p:nvSpPr>
          <p:cNvPr id="81974" name="Text Box 54"/>
          <p:cNvSpPr txBox="1">
            <a:spLocks noChangeArrowheads="1"/>
          </p:cNvSpPr>
          <p:nvPr/>
        </p:nvSpPr>
        <p:spPr bwMode="auto">
          <a:xfrm>
            <a:off x="228600" y="5715000"/>
            <a:ext cx="2133600" cy="427038"/>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200" b="1" i="0" u="none" strike="noStrike" kern="1200" cap="none" spc="0" normalizeH="0" baseline="0" noProof="0">
                <a:ln>
                  <a:noFill/>
                </a:ln>
                <a:solidFill>
                  <a:srgbClr val="800080"/>
                </a:solidFill>
                <a:effectLst/>
                <a:uLnTx/>
                <a:uFillTx/>
                <a:latin typeface="Garamond" pitchFamily="18" charset="0"/>
                <a:ea typeface="+mn-ea"/>
                <a:cs typeface="+mn-cs"/>
              </a:rPr>
              <a:t>Final Appeal</a:t>
            </a:r>
          </a:p>
        </p:txBody>
      </p:sp>
      <p:sp>
        <p:nvSpPr>
          <p:cNvPr id="81975" name="Text Box 55"/>
          <p:cNvSpPr txBox="1">
            <a:spLocks noChangeArrowheads="1"/>
          </p:cNvSpPr>
          <p:nvPr/>
        </p:nvSpPr>
        <p:spPr bwMode="auto">
          <a:xfrm>
            <a:off x="2438400" y="1462088"/>
            <a:ext cx="2362200" cy="701675"/>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Garamond" pitchFamily="18" charset="0"/>
                <a:ea typeface="+mn-ea"/>
                <a:cs typeface="+mn-cs"/>
              </a:rPr>
              <a:t>Synagogue, God-fearers</a:t>
            </a:r>
          </a:p>
        </p:txBody>
      </p:sp>
      <p:sp>
        <p:nvSpPr>
          <p:cNvPr id="81976" name="Text Box 56"/>
          <p:cNvSpPr txBox="1">
            <a:spLocks noChangeArrowheads="1"/>
          </p:cNvSpPr>
          <p:nvPr/>
        </p:nvSpPr>
        <p:spPr bwMode="auto">
          <a:xfrm>
            <a:off x="4648200" y="1508125"/>
            <a:ext cx="2209800" cy="396875"/>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006600"/>
                </a:solidFill>
                <a:effectLst/>
                <a:uLnTx/>
                <a:uFillTx/>
                <a:latin typeface="Garamond" pitchFamily="18" charset="0"/>
                <a:ea typeface="+mn-ea"/>
                <a:cs typeface="+mn-cs"/>
              </a:rPr>
              <a:t>Spontaneous, pagan</a:t>
            </a:r>
          </a:p>
        </p:txBody>
      </p:sp>
      <p:sp>
        <p:nvSpPr>
          <p:cNvPr id="81977" name="Text Box 57"/>
          <p:cNvSpPr txBox="1">
            <a:spLocks noChangeArrowheads="1"/>
          </p:cNvSpPr>
          <p:nvPr/>
        </p:nvSpPr>
        <p:spPr bwMode="auto">
          <a:xfrm>
            <a:off x="6858000" y="1431925"/>
            <a:ext cx="2209800" cy="701675"/>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234669"/>
                </a:solidFill>
                <a:effectLst/>
                <a:uLnTx/>
                <a:uFillTx/>
                <a:latin typeface="Garamond" pitchFamily="18" charset="0"/>
                <a:ea typeface="+mn-ea"/>
                <a:cs typeface="+mn-cs"/>
              </a:rPr>
              <a:t>Areopagus, educated pagans</a:t>
            </a:r>
          </a:p>
        </p:txBody>
      </p:sp>
      <p:sp>
        <p:nvSpPr>
          <p:cNvPr id="81979" name="Text Box 59"/>
          <p:cNvSpPr txBox="1">
            <a:spLocks noChangeArrowheads="1"/>
          </p:cNvSpPr>
          <p:nvPr/>
        </p:nvSpPr>
        <p:spPr bwMode="auto">
          <a:xfrm>
            <a:off x="2438400" y="2209800"/>
            <a:ext cx="2209800" cy="1190625"/>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Garamond" pitchFamily="18" charset="0"/>
                <a:ea typeface="+mn-ea"/>
                <a:cs typeface="+mn-cs"/>
              </a:rPr>
              <a:t>To persuade that Christ is the Savior. Forgiveness of sins is possible through him.</a:t>
            </a:r>
          </a:p>
        </p:txBody>
      </p:sp>
      <p:sp>
        <p:nvSpPr>
          <p:cNvPr id="81983" name="Text Box 63"/>
          <p:cNvSpPr txBox="1">
            <a:spLocks noChangeArrowheads="1"/>
          </p:cNvSpPr>
          <p:nvPr/>
        </p:nvSpPr>
        <p:spPr bwMode="auto">
          <a:xfrm>
            <a:off x="4724400" y="2360613"/>
            <a:ext cx="2133600" cy="915987"/>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6600"/>
                </a:solidFill>
                <a:effectLst/>
                <a:uLnTx/>
                <a:uFillTx/>
                <a:latin typeface="Garamond" pitchFamily="18" charset="0"/>
                <a:ea typeface="+mn-ea"/>
                <a:cs typeface="+mn-cs"/>
              </a:rPr>
              <a:t>To keep the people from worshipping Paul and Barnabas.</a:t>
            </a:r>
          </a:p>
        </p:txBody>
      </p:sp>
      <p:sp>
        <p:nvSpPr>
          <p:cNvPr id="81984" name="Text Box 64"/>
          <p:cNvSpPr txBox="1">
            <a:spLocks noChangeArrowheads="1"/>
          </p:cNvSpPr>
          <p:nvPr/>
        </p:nvSpPr>
        <p:spPr bwMode="auto">
          <a:xfrm>
            <a:off x="6858000" y="2238375"/>
            <a:ext cx="2133600" cy="1190625"/>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234669"/>
                </a:solidFill>
                <a:effectLst/>
                <a:uLnTx/>
                <a:uFillTx/>
                <a:latin typeface="Garamond" pitchFamily="18" charset="0"/>
                <a:ea typeface="+mn-ea"/>
                <a:cs typeface="+mn-cs"/>
              </a:rPr>
              <a:t>To persuade that there is one true God.  Repent from idol worship.</a:t>
            </a:r>
          </a:p>
        </p:txBody>
      </p:sp>
      <p:sp>
        <p:nvSpPr>
          <p:cNvPr id="81987" name="Text Box 67"/>
          <p:cNvSpPr txBox="1">
            <a:spLocks noChangeArrowheads="1"/>
          </p:cNvSpPr>
          <p:nvPr/>
        </p:nvSpPr>
        <p:spPr bwMode="auto">
          <a:xfrm>
            <a:off x="2362200" y="3505200"/>
            <a:ext cx="2438400" cy="915988"/>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Garamond" pitchFamily="18" charset="0"/>
                <a:ea typeface="+mn-ea"/>
                <a:cs typeface="+mn-cs"/>
              </a:rPr>
              <a:t>History, Scripture, John the Baptist, current events</a:t>
            </a:r>
          </a:p>
        </p:txBody>
      </p:sp>
      <p:sp>
        <p:nvSpPr>
          <p:cNvPr id="81988" name="Text Box 68"/>
          <p:cNvSpPr txBox="1">
            <a:spLocks noChangeArrowheads="1"/>
          </p:cNvSpPr>
          <p:nvPr/>
        </p:nvSpPr>
        <p:spPr bwMode="auto">
          <a:xfrm>
            <a:off x="4724400" y="3733800"/>
            <a:ext cx="2286000" cy="366713"/>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6600"/>
                </a:solidFill>
                <a:effectLst/>
                <a:uLnTx/>
                <a:uFillTx/>
                <a:latin typeface="Garamond" pitchFamily="18" charset="0"/>
                <a:ea typeface="+mn-ea"/>
                <a:cs typeface="+mn-cs"/>
              </a:rPr>
              <a:t>General revelation</a:t>
            </a:r>
          </a:p>
        </p:txBody>
      </p:sp>
      <p:sp>
        <p:nvSpPr>
          <p:cNvPr id="81989" name="Text Box 69"/>
          <p:cNvSpPr txBox="1">
            <a:spLocks noChangeArrowheads="1"/>
          </p:cNvSpPr>
          <p:nvPr/>
        </p:nvSpPr>
        <p:spPr bwMode="auto">
          <a:xfrm>
            <a:off x="6858000" y="3625850"/>
            <a:ext cx="2286000" cy="641350"/>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234669"/>
                </a:solidFill>
                <a:effectLst/>
                <a:uLnTx/>
                <a:uFillTx/>
                <a:latin typeface="Garamond" pitchFamily="18" charset="0"/>
                <a:ea typeface="+mn-ea"/>
                <a:cs typeface="+mn-cs"/>
              </a:rPr>
              <a:t>General revelation, pagan poet</a:t>
            </a:r>
          </a:p>
        </p:txBody>
      </p:sp>
      <p:sp>
        <p:nvSpPr>
          <p:cNvPr id="81990" name="Text Box 70"/>
          <p:cNvSpPr txBox="1">
            <a:spLocks noChangeArrowheads="1"/>
          </p:cNvSpPr>
          <p:nvPr/>
        </p:nvSpPr>
        <p:spPr bwMode="auto">
          <a:xfrm>
            <a:off x="2362200" y="4494213"/>
            <a:ext cx="2286000" cy="915987"/>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Garamond" pitchFamily="18" charset="0"/>
                <a:ea typeface="+mn-ea"/>
                <a:cs typeface="+mn-cs"/>
              </a:rPr>
              <a:t>Assumes the doctrine of God; labors Christ and the resurrection.</a:t>
            </a:r>
          </a:p>
        </p:txBody>
      </p:sp>
      <p:sp>
        <p:nvSpPr>
          <p:cNvPr id="81994" name="Text Box 74"/>
          <p:cNvSpPr txBox="1">
            <a:spLocks noChangeArrowheads="1"/>
          </p:cNvSpPr>
          <p:nvPr/>
        </p:nvSpPr>
        <p:spPr bwMode="auto">
          <a:xfrm>
            <a:off x="4648200" y="4495800"/>
            <a:ext cx="2161309" cy="923330"/>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6600"/>
                </a:solidFill>
                <a:effectLst/>
                <a:uLnTx/>
                <a:uFillTx/>
                <a:latin typeface="Garamond" pitchFamily="18" charset="0"/>
                <a:ea typeface="+mn-ea"/>
                <a:cs typeface="+mn-cs"/>
              </a:rPr>
              <a:t>Assumes little. Labors the doctrine of God but ignores Christ</a:t>
            </a:r>
          </a:p>
        </p:txBody>
      </p:sp>
      <p:sp>
        <p:nvSpPr>
          <p:cNvPr id="81995" name="Text Box 75"/>
          <p:cNvSpPr txBox="1">
            <a:spLocks noChangeArrowheads="1"/>
          </p:cNvSpPr>
          <p:nvPr/>
        </p:nvSpPr>
        <p:spPr bwMode="auto">
          <a:xfrm>
            <a:off x="6781800" y="4495800"/>
            <a:ext cx="2286000" cy="923330"/>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234669"/>
                </a:solidFill>
                <a:effectLst/>
                <a:uLnTx/>
                <a:uFillTx/>
                <a:latin typeface="Garamond" pitchFamily="18" charset="0"/>
                <a:ea typeface="+mn-ea"/>
                <a:cs typeface="+mn-cs"/>
              </a:rPr>
              <a:t>Assume theism. Labors the doctrine of God with goal of the res. </a:t>
            </a:r>
          </a:p>
        </p:txBody>
      </p:sp>
      <p:sp>
        <p:nvSpPr>
          <p:cNvPr id="81997" name="Text Box 77"/>
          <p:cNvSpPr txBox="1">
            <a:spLocks noChangeArrowheads="1"/>
          </p:cNvSpPr>
          <p:nvPr/>
        </p:nvSpPr>
        <p:spPr bwMode="auto">
          <a:xfrm>
            <a:off x="2286000" y="5561013"/>
            <a:ext cx="2362200" cy="915987"/>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Garamond" pitchFamily="18" charset="0"/>
                <a:ea typeface="+mn-ea"/>
                <a:cs typeface="+mn-cs"/>
              </a:rPr>
              <a:t>Forgiveness of sins is granted through Christ, not the Law.</a:t>
            </a:r>
          </a:p>
        </p:txBody>
      </p:sp>
      <p:sp>
        <p:nvSpPr>
          <p:cNvPr id="81998" name="Text Box 78"/>
          <p:cNvSpPr txBox="1">
            <a:spLocks noChangeArrowheads="1"/>
          </p:cNvSpPr>
          <p:nvPr/>
        </p:nvSpPr>
        <p:spPr bwMode="auto">
          <a:xfrm>
            <a:off x="4648200" y="5607050"/>
            <a:ext cx="2133600" cy="641350"/>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6600"/>
                </a:solidFill>
                <a:effectLst/>
                <a:uLnTx/>
                <a:uFillTx/>
                <a:latin typeface="Garamond" pitchFamily="18" charset="0"/>
                <a:ea typeface="+mn-ea"/>
                <a:cs typeface="+mn-cs"/>
              </a:rPr>
              <a:t>God alone is worthy of worship.</a:t>
            </a:r>
          </a:p>
        </p:txBody>
      </p:sp>
      <p:sp>
        <p:nvSpPr>
          <p:cNvPr id="81999" name="Text Box 79"/>
          <p:cNvSpPr txBox="1">
            <a:spLocks noChangeArrowheads="1"/>
          </p:cNvSpPr>
          <p:nvPr/>
        </p:nvSpPr>
        <p:spPr bwMode="auto">
          <a:xfrm>
            <a:off x="6858000" y="5562600"/>
            <a:ext cx="2133600" cy="641350"/>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234669"/>
                </a:solidFill>
                <a:effectLst/>
                <a:uLnTx/>
                <a:uFillTx/>
                <a:latin typeface="Garamond" pitchFamily="18" charset="0"/>
                <a:ea typeface="+mn-ea"/>
                <a:cs typeface="+mn-cs"/>
              </a:rPr>
              <a:t>Repent from idol worship.</a:t>
            </a:r>
          </a:p>
        </p:txBody>
      </p:sp>
      <p:sp>
        <p:nvSpPr>
          <p:cNvPr id="23615" name="Text Box 80"/>
          <p:cNvSpPr txBox="1">
            <a:spLocks noChangeArrowheads="1"/>
          </p:cNvSpPr>
          <p:nvPr/>
        </p:nvSpPr>
        <p:spPr bwMode="auto">
          <a:xfrm>
            <a:off x="457200" y="6477000"/>
            <a:ext cx="8534400" cy="366713"/>
          </a:xfrm>
          <a:prstGeom prst="rect">
            <a:avLst/>
          </a:prstGeom>
          <a:noFill/>
          <a:ln w="9525">
            <a:noFill/>
            <a:miter lim="800000"/>
            <a:headEnd/>
            <a:tailEnd/>
          </a:ln>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aramond" pitchFamily="18" charset="0"/>
                <a:ea typeface="+mn-ea"/>
                <a:cs typeface="+mn-cs"/>
              </a:rPr>
              <a:t>Jay Adams, </a:t>
            </a:r>
            <a:r>
              <a:rPr kumimoji="0" lang="en-US" sz="1800" b="1" i="1" u="none" strike="noStrike" kern="1200" cap="none" spc="0" normalizeH="0" baseline="0" noProof="0" dirty="0">
                <a:ln>
                  <a:noFill/>
                </a:ln>
                <a:solidFill>
                  <a:srgbClr val="000000"/>
                </a:solidFill>
                <a:effectLst/>
                <a:uLnTx/>
                <a:uFillTx/>
                <a:latin typeface="Garamond" pitchFamily="18" charset="0"/>
                <a:ea typeface="+mn-ea"/>
                <a:cs typeface="+mn-cs"/>
              </a:rPr>
              <a:t>Audience Adaptation in the Sermons and Speeches of Paul.</a:t>
            </a:r>
            <a:endParaRPr kumimoji="0" lang="en-US" sz="1800" b="1" i="0" u="none" strike="noStrike" kern="1200" cap="none" spc="0" normalizeH="0" baseline="0" noProof="0" dirty="0">
              <a:ln>
                <a:noFill/>
              </a:ln>
              <a:solidFill>
                <a:srgbClr val="000000"/>
              </a:solidFill>
              <a:effectLst/>
              <a:uLnTx/>
              <a:uFillTx/>
              <a:latin typeface="Garamond" pitchFamily="18"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81965"/>
                                        </p:tgtEl>
                                        <p:attrNameLst>
                                          <p:attrName>style.visibility</p:attrName>
                                        </p:attrNameLst>
                                      </p:cBhvr>
                                      <p:to>
                                        <p:strVal val="visible"/>
                                      </p:to>
                                    </p:set>
                                    <p:anim calcmode="lin" valueType="num">
                                      <p:cBhvr>
                                        <p:cTn id="7" dur="500" fill="hold"/>
                                        <p:tgtEl>
                                          <p:spTgt spid="8196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196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196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1965"/>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81967"/>
                                        </p:tgtEl>
                                        <p:attrNameLst>
                                          <p:attrName>style.visibility</p:attrName>
                                        </p:attrNameLst>
                                      </p:cBhvr>
                                      <p:to>
                                        <p:strVal val="visible"/>
                                      </p:to>
                                    </p:set>
                                    <p:anim calcmode="lin" valueType="num">
                                      <p:cBhvr>
                                        <p:cTn id="13" dur="500" fill="hold"/>
                                        <p:tgtEl>
                                          <p:spTgt spid="81967"/>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81967"/>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81967"/>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81967"/>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81968"/>
                                        </p:tgtEl>
                                        <p:attrNameLst>
                                          <p:attrName>style.visibility</p:attrName>
                                        </p:attrNameLst>
                                      </p:cBhvr>
                                      <p:to>
                                        <p:strVal val="visible"/>
                                      </p:to>
                                    </p:set>
                                    <p:anim calcmode="lin" valueType="num">
                                      <p:cBhvr>
                                        <p:cTn id="19" dur="500" fill="hold"/>
                                        <p:tgtEl>
                                          <p:spTgt spid="81968"/>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81968"/>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81968"/>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8196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81969"/>
                                        </p:tgtEl>
                                        <p:attrNameLst>
                                          <p:attrName>style.visibility</p:attrName>
                                        </p:attrNameLst>
                                      </p:cBhvr>
                                      <p:to>
                                        <p:strVal val="visible"/>
                                      </p:to>
                                    </p:set>
                                    <p:anim calcmode="lin" valueType="num">
                                      <p:cBhvr>
                                        <p:cTn id="27" dur="500" fill="hold"/>
                                        <p:tgtEl>
                                          <p:spTgt spid="81969"/>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81969"/>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81969"/>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81969"/>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81971"/>
                                        </p:tgtEl>
                                        <p:attrNameLst>
                                          <p:attrName>style.visibility</p:attrName>
                                        </p:attrNameLst>
                                      </p:cBhvr>
                                      <p:to>
                                        <p:strVal val="visible"/>
                                      </p:to>
                                    </p:set>
                                    <p:anim calcmode="lin" valueType="num">
                                      <p:cBhvr>
                                        <p:cTn id="33" dur="500" fill="hold"/>
                                        <p:tgtEl>
                                          <p:spTgt spid="81971"/>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81971"/>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81971"/>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81971"/>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81972"/>
                                        </p:tgtEl>
                                        <p:attrNameLst>
                                          <p:attrName>style.visibility</p:attrName>
                                        </p:attrNameLst>
                                      </p:cBhvr>
                                      <p:to>
                                        <p:strVal val="visible"/>
                                      </p:to>
                                    </p:set>
                                    <p:anim calcmode="lin" valueType="num">
                                      <p:cBhvr>
                                        <p:cTn id="39" dur="500" fill="hold"/>
                                        <p:tgtEl>
                                          <p:spTgt spid="81972"/>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81972"/>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81972"/>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81972"/>
                                        </p:tgtEl>
                                        <p:attrNameLst>
                                          <p:attrName>ppt_y</p:attrName>
                                        </p:attrNameLst>
                                      </p:cBhvr>
                                      <p:tavLst>
                                        <p:tav tm="0">
                                          <p:val>
                                            <p:strVal val="#ppt_y"/>
                                          </p:val>
                                        </p:tav>
                                        <p:tav tm="100000">
                                          <p:val>
                                            <p:strVal val="#ppt_y"/>
                                          </p:val>
                                        </p:tav>
                                      </p:tavLst>
                                    </p:anim>
                                  </p:childTnLst>
                                </p:cTn>
                              </p:par>
                              <p:par>
                                <p:cTn id="43" presetID="39" presetClass="entr" presetSubtype="0" accel="100000" fill="hold" grpId="0" nodeType="withEffect">
                                  <p:stCondLst>
                                    <p:cond delay="0"/>
                                  </p:stCondLst>
                                  <p:childTnLst>
                                    <p:set>
                                      <p:cBhvr>
                                        <p:cTn id="44" dur="1" fill="hold">
                                          <p:stCondLst>
                                            <p:cond delay="0"/>
                                          </p:stCondLst>
                                        </p:cTn>
                                        <p:tgtEl>
                                          <p:spTgt spid="81973"/>
                                        </p:tgtEl>
                                        <p:attrNameLst>
                                          <p:attrName>style.visibility</p:attrName>
                                        </p:attrNameLst>
                                      </p:cBhvr>
                                      <p:to>
                                        <p:strVal val="visible"/>
                                      </p:to>
                                    </p:set>
                                    <p:anim calcmode="lin" valueType="num">
                                      <p:cBhvr>
                                        <p:cTn id="45" dur="500" fill="hold"/>
                                        <p:tgtEl>
                                          <p:spTgt spid="81973"/>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81973"/>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81973"/>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81973"/>
                                        </p:tgtEl>
                                        <p:attrNameLst>
                                          <p:attrName>ppt_y</p:attrName>
                                        </p:attrNameLst>
                                      </p:cBhvr>
                                      <p:tavLst>
                                        <p:tav tm="0">
                                          <p:val>
                                            <p:strVal val="#ppt_y"/>
                                          </p:val>
                                        </p:tav>
                                        <p:tav tm="100000">
                                          <p:val>
                                            <p:strVal val="#ppt_y"/>
                                          </p:val>
                                        </p:tav>
                                      </p:tavLst>
                                    </p:anim>
                                  </p:childTnLst>
                                </p:cTn>
                              </p:par>
                              <p:par>
                                <p:cTn id="49" presetID="39" presetClass="entr" presetSubtype="0" accel="100000" fill="hold" grpId="0" nodeType="withEffect">
                                  <p:stCondLst>
                                    <p:cond delay="0"/>
                                  </p:stCondLst>
                                  <p:childTnLst>
                                    <p:set>
                                      <p:cBhvr>
                                        <p:cTn id="50" dur="1" fill="hold">
                                          <p:stCondLst>
                                            <p:cond delay="0"/>
                                          </p:stCondLst>
                                        </p:cTn>
                                        <p:tgtEl>
                                          <p:spTgt spid="81974"/>
                                        </p:tgtEl>
                                        <p:attrNameLst>
                                          <p:attrName>style.visibility</p:attrName>
                                        </p:attrNameLst>
                                      </p:cBhvr>
                                      <p:to>
                                        <p:strVal val="visible"/>
                                      </p:to>
                                    </p:set>
                                    <p:anim calcmode="lin" valueType="num">
                                      <p:cBhvr>
                                        <p:cTn id="51" dur="500" fill="hold"/>
                                        <p:tgtEl>
                                          <p:spTgt spid="81974"/>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81974"/>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81974"/>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8197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9" presetClass="entr" presetSubtype="0" accel="100000" fill="hold" grpId="0" nodeType="clickEffect">
                                  <p:stCondLst>
                                    <p:cond delay="0"/>
                                  </p:stCondLst>
                                  <p:childTnLst>
                                    <p:set>
                                      <p:cBhvr>
                                        <p:cTn id="58" dur="1" fill="hold">
                                          <p:stCondLst>
                                            <p:cond delay="0"/>
                                          </p:stCondLst>
                                        </p:cTn>
                                        <p:tgtEl>
                                          <p:spTgt spid="81975"/>
                                        </p:tgtEl>
                                        <p:attrNameLst>
                                          <p:attrName>style.visibility</p:attrName>
                                        </p:attrNameLst>
                                      </p:cBhvr>
                                      <p:to>
                                        <p:strVal val="visible"/>
                                      </p:to>
                                    </p:set>
                                    <p:anim calcmode="lin" valueType="num">
                                      <p:cBhvr>
                                        <p:cTn id="59" dur="500" fill="hold"/>
                                        <p:tgtEl>
                                          <p:spTgt spid="81975"/>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81975"/>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81975"/>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81975"/>
                                        </p:tgtEl>
                                        <p:attrNameLst>
                                          <p:attrName>ppt_y</p:attrName>
                                        </p:attrNameLst>
                                      </p:cBhvr>
                                      <p:tavLst>
                                        <p:tav tm="0">
                                          <p:val>
                                            <p:strVal val="#ppt_y"/>
                                          </p:val>
                                        </p:tav>
                                        <p:tav tm="100000">
                                          <p:val>
                                            <p:strVal val="#ppt_y"/>
                                          </p:val>
                                        </p:tav>
                                      </p:tavLst>
                                    </p:anim>
                                  </p:childTnLst>
                                </p:cTn>
                              </p:par>
                              <p:par>
                                <p:cTn id="63" presetID="39" presetClass="entr" presetSubtype="0" accel="100000" fill="hold" grpId="0" nodeType="withEffect">
                                  <p:stCondLst>
                                    <p:cond delay="0"/>
                                  </p:stCondLst>
                                  <p:childTnLst>
                                    <p:set>
                                      <p:cBhvr>
                                        <p:cTn id="64" dur="1" fill="hold">
                                          <p:stCondLst>
                                            <p:cond delay="0"/>
                                          </p:stCondLst>
                                        </p:cTn>
                                        <p:tgtEl>
                                          <p:spTgt spid="81976"/>
                                        </p:tgtEl>
                                        <p:attrNameLst>
                                          <p:attrName>style.visibility</p:attrName>
                                        </p:attrNameLst>
                                      </p:cBhvr>
                                      <p:to>
                                        <p:strVal val="visible"/>
                                      </p:to>
                                    </p:set>
                                    <p:anim calcmode="lin" valueType="num">
                                      <p:cBhvr>
                                        <p:cTn id="65" dur="500" fill="hold"/>
                                        <p:tgtEl>
                                          <p:spTgt spid="81976"/>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81976"/>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81976"/>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81976"/>
                                        </p:tgtEl>
                                        <p:attrNameLst>
                                          <p:attrName>ppt_y</p:attrName>
                                        </p:attrNameLst>
                                      </p:cBhvr>
                                      <p:tavLst>
                                        <p:tav tm="0">
                                          <p:val>
                                            <p:strVal val="#ppt_y"/>
                                          </p:val>
                                        </p:tav>
                                        <p:tav tm="100000">
                                          <p:val>
                                            <p:strVal val="#ppt_y"/>
                                          </p:val>
                                        </p:tav>
                                      </p:tavLst>
                                    </p:anim>
                                  </p:childTnLst>
                                </p:cTn>
                              </p:par>
                              <p:par>
                                <p:cTn id="69" presetID="39" presetClass="entr" presetSubtype="0" accel="100000" fill="hold" grpId="0" nodeType="withEffect">
                                  <p:stCondLst>
                                    <p:cond delay="0"/>
                                  </p:stCondLst>
                                  <p:childTnLst>
                                    <p:set>
                                      <p:cBhvr>
                                        <p:cTn id="70" dur="1" fill="hold">
                                          <p:stCondLst>
                                            <p:cond delay="0"/>
                                          </p:stCondLst>
                                        </p:cTn>
                                        <p:tgtEl>
                                          <p:spTgt spid="81977"/>
                                        </p:tgtEl>
                                        <p:attrNameLst>
                                          <p:attrName>style.visibility</p:attrName>
                                        </p:attrNameLst>
                                      </p:cBhvr>
                                      <p:to>
                                        <p:strVal val="visible"/>
                                      </p:to>
                                    </p:set>
                                    <p:anim calcmode="lin" valueType="num">
                                      <p:cBhvr>
                                        <p:cTn id="71" dur="500" fill="hold"/>
                                        <p:tgtEl>
                                          <p:spTgt spid="81977"/>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81977"/>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81977"/>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81977"/>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9" presetClass="entr" presetSubtype="0" accel="100000" fill="hold" grpId="0" nodeType="clickEffect">
                                  <p:stCondLst>
                                    <p:cond delay="0"/>
                                  </p:stCondLst>
                                  <p:childTnLst>
                                    <p:set>
                                      <p:cBhvr>
                                        <p:cTn id="78" dur="1" fill="hold">
                                          <p:stCondLst>
                                            <p:cond delay="0"/>
                                          </p:stCondLst>
                                        </p:cTn>
                                        <p:tgtEl>
                                          <p:spTgt spid="81979"/>
                                        </p:tgtEl>
                                        <p:attrNameLst>
                                          <p:attrName>style.visibility</p:attrName>
                                        </p:attrNameLst>
                                      </p:cBhvr>
                                      <p:to>
                                        <p:strVal val="visible"/>
                                      </p:to>
                                    </p:set>
                                    <p:anim calcmode="lin" valueType="num">
                                      <p:cBhvr>
                                        <p:cTn id="79" dur="500" fill="hold"/>
                                        <p:tgtEl>
                                          <p:spTgt spid="81979"/>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81979"/>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81979"/>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81979"/>
                                        </p:tgtEl>
                                        <p:attrNameLst>
                                          <p:attrName>ppt_y</p:attrName>
                                        </p:attrNameLst>
                                      </p:cBhvr>
                                      <p:tavLst>
                                        <p:tav tm="0">
                                          <p:val>
                                            <p:strVal val="#ppt_y"/>
                                          </p:val>
                                        </p:tav>
                                        <p:tav tm="100000">
                                          <p:val>
                                            <p:strVal val="#ppt_y"/>
                                          </p:val>
                                        </p:tav>
                                      </p:tavLst>
                                    </p:anim>
                                  </p:childTnLst>
                                </p:cTn>
                              </p:par>
                              <p:par>
                                <p:cTn id="83" presetID="39" presetClass="entr" presetSubtype="0" accel="100000" fill="hold" grpId="0" nodeType="withEffect">
                                  <p:stCondLst>
                                    <p:cond delay="0"/>
                                  </p:stCondLst>
                                  <p:childTnLst>
                                    <p:set>
                                      <p:cBhvr>
                                        <p:cTn id="84" dur="1" fill="hold">
                                          <p:stCondLst>
                                            <p:cond delay="0"/>
                                          </p:stCondLst>
                                        </p:cTn>
                                        <p:tgtEl>
                                          <p:spTgt spid="81983"/>
                                        </p:tgtEl>
                                        <p:attrNameLst>
                                          <p:attrName>style.visibility</p:attrName>
                                        </p:attrNameLst>
                                      </p:cBhvr>
                                      <p:to>
                                        <p:strVal val="visible"/>
                                      </p:to>
                                    </p:set>
                                    <p:anim calcmode="lin" valueType="num">
                                      <p:cBhvr>
                                        <p:cTn id="85" dur="500" fill="hold"/>
                                        <p:tgtEl>
                                          <p:spTgt spid="81983"/>
                                        </p:tgtEl>
                                        <p:attrNameLst>
                                          <p:attrName>ppt_h</p:attrName>
                                        </p:attrNameLst>
                                      </p:cBhvr>
                                      <p:tavLst>
                                        <p:tav tm="0">
                                          <p:val>
                                            <p:strVal val="#ppt_h/20"/>
                                          </p:val>
                                        </p:tav>
                                        <p:tav tm="50000">
                                          <p:val>
                                            <p:strVal val="#ppt_h/20"/>
                                          </p:val>
                                        </p:tav>
                                        <p:tav tm="100000">
                                          <p:val>
                                            <p:strVal val="#ppt_h"/>
                                          </p:val>
                                        </p:tav>
                                      </p:tavLst>
                                    </p:anim>
                                    <p:anim calcmode="lin" valueType="num">
                                      <p:cBhvr>
                                        <p:cTn id="86" dur="500" fill="hold"/>
                                        <p:tgtEl>
                                          <p:spTgt spid="81983"/>
                                        </p:tgtEl>
                                        <p:attrNameLst>
                                          <p:attrName>ppt_w</p:attrName>
                                        </p:attrNameLst>
                                      </p:cBhvr>
                                      <p:tavLst>
                                        <p:tav tm="0">
                                          <p:val>
                                            <p:strVal val="#ppt_w+.3"/>
                                          </p:val>
                                        </p:tav>
                                        <p:tav tm="50000">
                                          <p:val>
                                            <p:strVal val="#ppt_w+.3"/>
                                          </p:val>
                                        </p:tav>
                                        <p:tav tm="100000">
                                          <p:val>
                                            <p:strVal val="#ppt_w"/>
                                          </p:val>
                                        </p:tav>
                                      </p:tavLst>
                                    </p:anim>
                                    <p:anim calcmode="lin" valueType="num">
                                      <p:cBhvr>
                                        <p:cTn id="87" dur="500" fill="hold"/>
                                        <p:tgtEl>
                                          <p:spTgt spid="81983"/>
                                        </p:tgtEl>
                                        <p:attrNameLst>
                                          <p:attrName>ppt_x</p:attrName>
                                        </p:attrNameLst>
                                      </p:cBhvr>
                                      <p:tavLst>
                                        <p:tav tm="0">
                                          <p:val>
                                            <p:strVal val="#ppt_x-.3"/>
                                          </p:val>
                                        </p:tav>
                                        <p:tav tm="50000">
                                          <p:val>
                                            <p:strVal val="#ppt_x"/>
                                          </p:val>
                                        </p:tav>
                                        <p:tav tm="100000">
                                          <p:val>
                                            <p:strVal val="#ppt_x"/>
                                          </p:val>
                                        </p:tav>
                                      </p:tavLst>
                                    </p:anim>
                                    <p:anim calcmode="lin" valueType="num">
                                      <p:cBhvr>
                                        <p:cTn id="88" dur="500" fill="hold"/>
                                        <p:tgtEl>
                                          <p:spTgt spid="81983"/>
                                        </p:tgtEl>
                                        <p:attrNameLst>
                                          <p:attrName>ppt_y</p:attrName>
                                        </p:attrNameLst>
                                      </p:cBhvr>
                                      <p:tavLst>
                                        <p:tav tm="0">
                                          <p:val>
                                            <p:strVal val="#ppt_y"/>
                                          </p:val>
                                        </p:tav>
                                        <p:tav tm="100000">
                                          <p:val>
                                            <p:strVal val="#ppt_y"/>
                                          </p:val>
                                        </p:tav>
                                      </p:tavLst>
                                    </p:anim>
                                  </p:childTnLst>
                                </p:cTn>
                              </p:par>
                              <p:par>
                                <p:cTn id="89" presetID="39" presetClass="entr" presetSubtype="0" accel="100000" fill="hold" grpId="0" nodeType="withEffect">
                                  <p:stCondLst>
                                    <p:cond delay="0"/>
                                  </p:stCondLst>
                                  <p:childTnLst>
                                    <p:set>
                                      <p:cBhvr>
                                        <p:cTn id="90" dur="1" fill="hold">
                                          <p:stCondLst>
                                            <p:cond delay="0"/>
                                          </p:stCondLst>
                                        </p:cTn>
                                        <p:tgtEl>
                                          <p:spTgt spid="81984"/>
                                        </p:tgtEl>
                                        <p:attrNameLst>
                                          <p:attrName>style.visibility</p:attrName>
                                        </p:attrNameLst>
                                      </p:cBhvr>
                                      <p:to>
                                        <p:strVal val="visible"/>
                                      </p:to>
                                    </p:set>
                                    <p:anim calcmode="lin" valueType="num">
                                      <p:cBhvr>
                                        <p:cTn id="91" dur="500" fill="hold"/>
                                        <p:tgtEl>
                                          <p:spTgt spid="81984"/>
                                        </p:tgtEl>
                                        <p:attrNameLst>
                                          <p:attrName>ppt_h</p:attrName>
                                        </p:attrNameLst>
                                      </p:cBhvr>
                                      <p:tavLst>
                                        <p:tav tm="0">
                                          <p:val>
                                            <p:strVal val="#ppt_h/20"/>
                                          </p:val>
                                        </p:tav>
                                        <p:tav tm="50000">
                                          <p:val>
                                            <p:strVal val="#ppt_h/20"/>
                                          </p:val>
                                        </p:tav>
                                        <p:tav tm="100000">
                                          <p:val>
                                            <p:strVal val="#ppt_h"/>
                                          </p:val>
                                        </p:tav>
                                      </p:tavLst>
                                    </p:anim>
                                    <p:anim calcmode="lin" valueType="num">
                                      <p:cBhvr>
                                        <p:cTn id="92" dur="500" fill="hold"/>
                                        <p:tgtEl>
                                          <p:spTgt spid="81984"/>
                                        </p:tgtEl>
                                        <p:attrNameLst>
                                          <p:attrName>ppt_w</p:attrName>
                                        </p:attrNameLst>
                                      </p:cBhvr>
                                      <p:tavLst>
                                        <p:tav tm="0">
                                          <p:val>
                                            <p:strVal val="#ppt_w+.3"/>
                                          </p:val>
                                        </p:tav>
                                        <p:tav tm="50000">
                                          <p:val>
                                            <p:strVal val="#ppt_w+.3"/>
                                          </p:val>
                                        </p:tav>
                                        <p:tav tm="100000">
                                          <p:val>
                                            <p:strVal val="#ppt_w"/>
                                          </p:val>
                                        </p:tav>
                                      </p:tavLst>
                                    </p:anim>
                                    <p:anim calcmode="lin" valueType="num">
                                      <p:cBhvr>
                                        <p:cTn id="93" dur="500" fill="hold"/>
                                        <p:tgtEl>
                                          <p:spTgt spid="81984"/>
                                        </p:tgtEl>
                                        <p:attrNameLst>
                                          <p:attrName>ppt_x</p:attrName>
                                        </p:attrNameLst>
                                      </p:cBhvr>
                                      <p:tavLst>
                                        <p:tav tm="0">
                                          <p:val>
                                            <p:strVal val="#ppt_x-.3"/>
                                          </p:val>
                                        </p:tav>
                                        <p:tav tm="50000">
                                          <p:val>
                                            <p:strVal val="#ppt_x"/>
                                          </p:val>
                                        </p:tav>
                                        <p:tav tm="100000">
                                          <p:val>
                                            <p:strVal val="#ppt_x"/>
                                          </p:val>
                                        </p:tav>
                                      </p:tavLst>
                                    </p:anim>
                                    <p:anim calcmode="lin" valueType="num">
                                      <p:cBhvr>
                                        <p:cTn id="94" dur="500" fill="hold"/>
                                        <p:tgtEl>
                                          <p:spTgt spid="81984"/>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9" presetClass="entr" presetSubtype="0" accel="100000" fill="hold" grpId="0" nodeType="clickEffect">
                                  <p:stCondLst>
                                    <p:cond delay="0"/>
                                  </p:stCondLst>
                                  <p:childTnLst>
                                    <p:set>
                                      <p:cBhvr>
                                        <p:cTn id="98" dur="1" fill="hold">
                                          <p:stCondLst>
                                            <p:cond delay="0"/>
                                          </p:stCondLst>
                                        </p:cTn>
                                        <p:tgtEl>
                                          <p:spTgt spid="81987"/>
                                        </p:tgtEl>
                                        <p:attrNameLst>
                                          <p:attrName>style.visibility</p:attrName>
                                        </p:attrNameLst>
                                      </p:cBhvr>
                                      <p:to>
                                        <p:strVal val="visible"/>
                                      </p:to>
                                    </p:set>
                                    <p:anim calcmode="lin" valueType="num">
                                      <p:cBhvr>
                                        <p:cTn id="99" dur="500" fill="hold"/>
                                        <p:tgtEl>
                                          <p:spTgt spid="81987"/>
                                        </p:tgtEl>
                                        <p:attrNameLst>
                                          <p:attrName>ppt_h</p:attrName>
                                        </p:attrNameLst>
                                      </p:cBhvr>
                                      <p:tavLst>
                                        <p:tav tm="0">
                                          <p:val>
                                            <p:strVal val="#ppt_h/20"/>
                                          </p:val>
                                        </p:tav>
                                        <p:tav tm="50000">
                                          <p:val>
                                            <p:strVal val="#ppt_h/20"/>
                                          </p:val>
                                        </p:tav>
                                        <p:tav tm="100000">
                                          <p:val>
                                            <p:strVal val="#ppt_h"/>
                                          </p:val>
                                        </p:tav>
                                      </p:tavLst>
                                    </p:anim>
                                    <p:anim calcmode="lin" valueType="num">
                                      <p:cBhvr>
                                        <p:cTn id="100" dur="500" fill="hold"/>
                                        <p:tgtEl>
                                          <p:spTgt spid="81987"/>
                                        </p:tgtEl>
                                        <p:attrNameLst>
                                          <p:attrName>ppt_w</p:attrName>
                                        </p:attrNameLst>
                                      </p:cBhvr>
                                      <p:tavLst>
                                        <p:tav tm="0">
                                          <p:val>
                                            <p:strVal val="#ppt_w+.3"/>
                                          </p:val>
                                        </p:tav>
                                        <p:tav tm="50000">
                                          <p:val>
                                            <p:strVal val="#ppt_w+.3"/>
                                          </p:val>
                                        </p:tav>
                                        <p:tav tm="100000">
                                          <p:val>
                                            <p:strVal val="#ppt_w"/>
                                          </p:val>
                                        </p:tav>
                                      </p:tavLst>
                                    </p:anim>
                                    <p:anim calcmode="lin" valueType="num">
                                      <p:cBhvr>
                                        <p:cTn id="101" dur="500" fill="hold"/>
                                        <p:tgtEl>
                                          <p:spTgt spid="81987"/>
                                        </p:tgtEl>
                                        <p:attrNameLst>
                                          <p:attrName>ppt_x</p:attrName>
                                        </p:attrNameLst>
                                      </p:cBhvr>
                                      <p:tavLst>
                                        <p:tav tm="0">
                                          <p:val>
                                            <p:strVal val="#ppt_x-.3"/>
                                          </p:val>
                                        </p:tav>
                                        <p:tav tm="50000">
                                          <p:val>
                                            <p:strVal val="#ppt_x"/>
                                          </p:val>
                                        </p:tav>
                                        <p:tav tm="100000">
                                          <p:val>
                                            <p:strVal val="#ppt_x"/>
                                          </p:val>
                                        </p:tav>
                                      </p:tavLst>
                                    </p:anim>
                                    <p:anim calcmode="lin" valueType="num">
                                      <p:cBhvr>
                                        <p:cTn id="102" dur="500" fill="hold"/>
                                        <p:tgtEl>
                                          <p:spTgt spid="81987"/>
                                        </p:tgtEl>
                                        <p:attrNameLst>
                                          <p:attrName>ppt_y</p:attrName>
                                        </p:attrNameLst>
                                      </p:cBhvr>
                                      <p:tavLst>
                                        <p:tav tm="0">
                                          <p:val>
                                            <p:strVal val="#ppt_y"/>
                                          </p:val>
                                        </p:tav>
                                        <p:tav tm="100000">
                                          <p:val>
                                            <p:strVal val="#ppt_y"/>
                                          </p:val>
                                        </p:tav>
                                      </p:tavLst>
                                    </p:anim>
                                  </p:childTnLst>
                                </p:cTn>
                              </p:par>
                              <p:par>
                                <p:cTn id="103" presetID="39" presetClass="entr" presetSubtype="0" accel="100000" fill="hold" grpId="0" nodeType="withEffect">
                                  <p:stCondLst>
                                    <p:cond delay="0"/>
                                  </p:stCondLst>
                                  <p:childTnLst>
                                    <p:set>
                                      <p:cBhvr>
                                        <p:cTn id="104" dur="1" fill="hold">
                                          <p:stCondLst>
                                            <p:cond delay="0"/>
                                          </p:stCondLst>
                                        </p:cTn>
                                        <p:tgtEl>
                                          <p:spTgt spid="81988"/>
                                        </p:tgtEl>
                                        <p:attrNameLst>
                                          <p:attrName>style.visibility</p:attrName>
                                        </p:attrNameLst>
                                      </p:cBhvr>
                                      <p:to>
                                        <p:strVal val="visible"/>
                                      </p:to>
                                    </p:set>
                                    <p:anim calcmode="lin" valueType="num">
                                      <p:cBhvr>
                                        <p:cTn id="105" dur="500" fill="hold"/>
                                        <p:tgtEl>
                                          <p:spTgt spid="81988"/>
                                        </p:tgtEl>
                                        <p:attrNameLst>
                                          <p:attrName>ppt_h</p:attrName>
                                        </p:attrNameLst>
                                      </p:cBhvr>
                                      <p:tavLst>
                                        <p:tav tm="0">
                                          <p:val>
                                            <p:strVal val="#ppt_h/20"/>
                                          </p:val>
                                        </p:tav>
                                        <p:tav tm="50000">
                                          <p:val>
                                            <p:strVal val="#ppt_h/20"/>
                                          </p:val>
                                        </p:tav>
                                        <p:tav tm="100000">
                                          <p:val>
                                            <p:strVal val="#ppt_h"/>
                                          </p:val>
                                        </p:tav>
                                      </p:tavLst>
                                    </p:anim>
                                    <p:anim calcmode="lin" valueType="num">
                                      <p:cBhvr>
                                        <p:cTn id="106" dur="500" fill="hold"/>
                                        <p:tgtEl>
                                          <p:spTgt spid="81988"/>
                                        </p:tgtEl>
                                        <p:attrNameLst>
                                          <p:attrName>ppt_w</p:attrName>
                                        </p:attrNameLst>
                                      </p:cBhvr>
                                      <p:tavLst>
                                        <p:tav tm="0">
                                          <p:val>
                                            <p:strVal val="#ppt_w+.3"/>
                                          </p:val>
                                        </p:tav>
                                        <p:tav tm="50000">
                                          <p:val>
                                            <p:strVal val="#ppt_w+.3"/>
                                          </p:val>
                                        </p:tav>
                                        <p:tav tm="100000">
                                          <p:val>
                                            <p:strVal val="#ppt_w"/>
                                          </p:val>
                                        </p:tav>
                                      </p:tavLst>
                                    </p:anim>
                                    <p:anim calcmode="lin" valueType="num">
                                      <p:cBhvr>
                                        <p:cTn id="107" dur="500" fill="hold"/>
                                        <p:tgtEl>
                                          <p:spTgt spid="81988"/>
                                        </p:tgtEl>
                                        <p:attrNameLst>
                                          <p:attrName>ppt_x</p:attrName>
                                        </p:attrNameLst>
                                      </p:cBhvr>
                                      <p:tavLst>
                                        <p:tav tm="0">
                                          <p:val>
                                            <p:strVal val="#ppt_x-.3"/>
                                          </p:val>
                                        </p:tav>
                                        <p:tav tm="50000">
                                          <p:val>
                                            <p:strVal val="#ppt_x"/>
                                          </p:val>
                                        </p:tav>
                                        <p:tav tm="100000">
                                          <p:val>
                                            <p:strVal val="#ppt_x"/>
                                          </p:val>
                                        </p:tav>
                                      </p:tavLst>
                                    </p:anim>
                                    <p:anim calcmode="lin" valueType="num">
                                      <p:cBhvr>
                                        <p:cTn id="108" dur="500" fill="hold"/>
                                        <p:tgtEl>
                                          <p:spTgt spid="81988"/>
                                        </p:tgtEl>
                                        <p:attrNameLst>
                                          <p:attrName>ppt_y</p:attrName>
                                        </p:attrNameLst>
                                      </p:cBhvr>
                                      <p:tavLst>
                                        <p:tav tm="0">
                                          <p:val>
                                            <p:strVal val="#ppt_y"/>
                                          </p:val>
                                        </p:tav>
                                        <p:tav tm="100000">
                                          <p:val>
                                            <p:strVal val="#ppt_y"/>
                                          </p:val>
                                        </p:tav>
                                      </p:tavLst>
                                    </p:anim>
                                  </p:childTnLst>
                                </p:cTn>
                              </p:par>
                              <p:par>
                                <p:cTn id="109" presetID="39" presetClass="entr" presetSubtype="0" accel="100000" fill="hold" grpId="0" nodeType="withEffect">
                                  <p:stCondLst>
                                    <p:cond delay="0"/>
                                  </p:stCondLst>
                                  <p:childTnLst>
                                    <p:set>
                                      <p:cBhvr>
                                        <p:cTn id="110" dur="1" fill="hold">
                                          <p:stCondLst>
                                            <p:cond delay="0"/>
                                          </p:stCondLst>
                                        </p:cTn>
                                        <p:tgtEl>
                                          <p:spTgt spid="81989"/>
                                        </p:tgtEl>
                                        <p:attrNameLst>
                                          <p:attrName>style.visibility</p:attrName>
                                        </p:attrNameLst>
                                      </p:cBhvr>
                                      <p:to>
                                        <p:strVal val="visible"/>
                                      </p:to>
                                    </p:set>
                                    <p:anim calcmode="lin" valueType="num">
                                      <p:cBhvr>
                                        <p:cTn id="111" dur="500" fill="hold"/>
                                        <p:tgtEl>
                                          <p:spTgt spid="81989"/>
                                        </p:tgtEl>
                                        <p:attrNameLst>
                                          <p:attrName>ppt_h</p:attrName>
                                        </p:attrNameLst>
                                      </p:cBhvr>
                                      <p:tavLst>
                                        <p:tav tm="0">
                                          <p:val>
                                            <p:strVal val="#ppt_h/20"/>
                                          </p:val>
                                        </p:tav>
                                        <p:tav tm="50000">
                                          <p:val>
                                            <p:strVal val="#ppt_h/20"/>
                                          </p:val>
                                        </p:tav>
                                        <p:tav tm="100000">
                                          <p:val>
                                            <p:strVal val="#ppt_h"/>
                                          </p:val>
                                        </p:tav>
                                      </p:tavLst>
                                    </p:anim>
                                    <p:anim calcmode="lin" valueType="num">
                                      <p:cBhvr>
                                        <p:cTn id="112" dur="500" fill="hold"/>
                                        <p:tgtEl>
                                          <p:spTgt spid="81989"/>
                                        </p:tgtEl>
                                        <p:attrNameLst>
                                          <p:attrName>ppt_w</p:attrName>
                                        </p:attrNameLst>
                                      </p:cBhvr>
                                      <p:tavLst>
                                        <p:tav tm="0">
                                          <p:val>
                                            <p:strVal val="#ppt_w+.3"/>
                                          </p:val>
                                        </p:tav>
                                        <p:tav tm="50000">
                                          <p:val>
                                            <p:strVal val="#ppt_w+.3"/>
                                          </p:val>
                                        </p:tav>
                                        <p:tav tm="100000">
                                          <p:val>
                                            <p:strVal val="#ppt_w"/>
                                          </p:val>
                                        </p:tav>
                                      </p:tavLst>
                                    </p:anim>
                                    <p:anim calcmode="lin" valueType="num">
                                      <p:cBhvr>
                                        <p:cTn id="113" dur="500" fill="hold"/>
                                        <p:tgtEl>
                                          <p:spTgt spid="81989"/>
                                        </p:tgtEl>
                                        <p:attrNameLst>
                                          <p:attrName>ppt_x</p:attrName>
                                        </p:attrNameLst>
                                      </p:cBhvr>
                                      <p:tavLst>
                                        <p:tav tm="0">
                                          <p:val>
                                            <p:strVal val="#ppt_x-.3"/>
                                          </p:val>
                                        </p:tav>
                                        <p:tav tm="50000">
                                          <p:val>
                                            <p:strVal val="#ppt_x"/>
                                          </p:val>
                                        </p:tav>
                                        <p:tav tm="100000">
                                          <p:val>
                                            <p:strVal val="#ppt_x"/>
                                          </p:val>
                                        </p:tav>
                                      </p:tavLst>
                                    </p:anim>
                                    <p:anim calcmode="lin" valueType="num">
                                      <p:cBhvr>
                                        <p:cTn id="114" dur="500" fill="hold"/>
                                        <p:tgtEl>
                                          <p:spTgt spid="81989"/>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39" presetClass="entr" presetSubtype="0" accel="100000" fill="hold" grpId="0" nodeType="clickEffect">
                                  <p:stCondLst>
                                    <p:cond delay="0"/>
                                  </p:stCondLst>
                                  <p:childTnLst>
                                    <p:set>
                                      <p:cBhvr>
                                        <p:cTn id="118" dur="1" fill="hold">
                                          <p:stCondLst>
                                            <p:cond delay="0"/>
                                          </p:stCondLst>
                                        </p:cTn>
                                        <p:tgtEl>
                                          <p:spTgt spid="81990"/>
                                        </p:tgtEl>
                                        <p:attrNameLst>
                                          <p:attrName>style.visibility</p:attrName>
                                        </p:attrNameLst>
                                      </p:cBhvr>
                                      <p:to>
                                        <p:strVal val="visible"/>
                                      </p:to>
                                    </p:set>
                                    <p:anim calcmode="lin" valueType="num">
                                      <p:cBhvr>
                                        <p:cTn id="119" dur="500" fill="hold"/>
                                        <p:tgtEl>
                                          <p:spTgt spid="81990"/>
                                        </p:tgtEl>
                                        <p:attrNameLst>
                                          <p:attrName>ppt_h</p:attrName>
                                        </p:attrNameLst>
                                      </p:cBhvr>
                                      <p:tavLst>
                                        <p:tav tm="0">
                                          <p:val>
                                            <p:strVal val="#ppt_h/20"/>
                                          </p:val>
                                        </p:tav>
                                        <p:tav tm="50000">
                                          <p:val>
                                            <p:strVal val="#ppt_h/20"/>
                                          </p:val>
                                        </p:tav>
                                        <p:tav tm="100000">
                                          <p:val>
                                            <p:strVal val="#ppt_h"/>
                                          </p:val>
                                        </p:tav>
                                      </p:tavLst>
                                    </p:anim>
                                    <p:anim calcmode="lin" valueType="num">
                                      <p:cBhvr>
                                        <p:cTn id="120" dur="500" fill="hold"/>
                                        <p:tgtEl>
                                          <p:spTgt spid="81990"/>
                                        </p:tgtEl>
                                        <p:attrNameLst>
                                          <p:attrName>ppt_w</p:attrName>
                                        </p:attrNameLst>
                                      </p:cBhvr>
                                      <p:tavLst>
                                        <p:tav tm="0">
                                          <p:val>
                                            <p:strVal val="#ppt_w+.3"/>
                                          </p:val>
                                        </p:tav>
                                        <p:tav tm="50000">
                                          <p:val>
                                            <p:strVal val="#ppt_w+.3"/>
                                          </p:val>
                                        </p:tav>
                                        <p:tav tm="100000">
                                          <p:val>
                                            <p:strVal val="#ppt_w"/>
                                          </p:val>
                                        </p:tav>
                                      </p:tavLst>
                                    </p:anim>
                                    <p:anim calcmode="lin" valueType="num">
                                      <p:cBhvr>
                                        <p:cTn id="121" dur="500" fill="hold"/>
                                        <p:tgtEl>
                                          <p:spTgt spid="81990"/>
                                        </p:tgtEl>
                                        <p:attrNameLst>
                                          <p:attrName>ppt_x</p:attrName>
                                        </p:attrNameLst>
                                      </p:cBhvr>
                                      <p:tavLst>
                                        <p:tav tm="0">
                                          <p:val>
                                            <p:strVal val="#ppt_x-.3"/>
                                          </p:val>
                                        </p:tav>
                                        <p:tav tm="50000">
                                          <p:val>
                                            <p:strVal val="#ppt_x"/>
                                          </p:val>
                                        </p:tav>
                                        <p:tav tm="100000">
                                          <p:val>
                                            <p:strVal val="#ppt_x"/>
                                          </p:val>
                                        </p:tav>
                                      </p:tavLst>
                                    </p:anim>
                                    <p:anim calcmode="lin" valueType="num">
                                      <p:cBhvr>
                                        <p:cTn id="122" dur="500" fill="hold"/>
                                        <p:tgtEl>
                                          <p:spTgt spid="81990"/>
                                        </p:tgtEl>
                                        <p:attrNameLst>
                                          <p:attrName>ppt_y</p:attrName>
                                        </p:attrNameLst>
                                      </p:cBhvr>
                                      <p:tavLst>
                                        <p:tav tm="0">
                                          <p:val>
                                            <p:strVal val="#ppt_y"/>
                                          </p:val>
                                        </p:tav>
                                        <p:tav tm="100000">
                                          <p:val>
                                            <p:strVal val="#ppt_y"/>
                                          </p:val>
                                        </p:tav>
                                      </p:tavLst>
                                    </p:anim>
                                  </p:childTnLst>
                                </p:cTn>
                              </p:par>
                              <p:par>
                                <p:cTn id="123" presetID="39" presetClass="entr" presetSubtype="0" accel="100000" fill="hold" grpId="0" nodeType="withEffect">
                                  <p:stCondLst>
                                    <p:cond delay="0"/>
                                  </p:stCondLst>
                                  <p:childTnLst>
                                    <p:set>
                                      <p:cBhvr>
                                        <p:cTn id="124" dur="1" fill="hold">
                                          <p:stCondLst>
                                            <p:cond delay="0"/>
                                          </p:stCondLst>
                                        </p:cTn>
                                        <p:tgtEl>
                                          <p:spTgt spid="81994"/>
                                        </p:tgtEl>
                                        <p:attrNameLst>
                                          <p:attrName>style.visibility</p:attrName>
                                        </p:attrNameLst>
                                      </p:cBhvr>
                                      <p:to>
                                        <p:strVal val="visible"/>
                                      </p:to>
                                    </p:set>
                                    <p:anim calcmode="lin" valueType="num">
                                      <p:cBhvr>
                                        <p:cTn id="125" dur="500" fill="hold"/>
                                        <p:tgtEl>
                                          <p:spTgt spid="81994"/>
                                        </p:tgtEl>
                                        <p:attrNameLst>
                                          <p:attrName>ppt_h</p:attrName>
                                        </p:attrNameLst>
                                      </p:cBhvr>
                                      <p:tavLst>
                                        <p:tav tm="0">
                                          <p:val>
                                            <p:strVal val="#ppt_h/20"/>
                                          </p:val>
                                        </p:tav>
                                        <p:tav tm="50000">
                                          <p:val>
                                            <p:strVal val="#ppt_h/20"/>
                                          </p:val>
                                        </p:tav>
                                        <p:tav tm="100000">
                                          <p:val>
                                            <p:strVal val="#ppt_h"/>
                                          </p:val>
                                        </p:tav>
                                      </p:tavLst>
                                    </p:anim>
                                    <p:anim calcmode="lin" valueType="num">
                                      <p:cBhvr>
                                        <p:cTn id="126" dur="500" fill="hold"/>
                                        <p:tgtEl>
                                          <p:spTgt spid="81994"/>
                                        </p:tgtEl>
                                        <p:attrNameLst>
                                          <p:attrName>ppt_w</p:attrName>
                                        </p:attrNameLst>
                                      </p:cBhvr>
                                      <p:tavLst>
                                        <p:tav tm="0">
                                          <p:val>
                                            <p:strVal val="#ppt_w+.3"/>
                                          </p:val>
                                        </p:tav>
                                        <p:tav tm="50000">
                                          <p:val>
                                            <p:strVal val="#ppt_w+.3"/>
                                          </p:val>
                                        </p:tav>
                                        <p:tav tm="100000">
                                          <p:val>
                                            <p:strVal val="#ppt_w"/>
                                          </p:val>
                                        </p:tav>
                                      </p:tavLst>
                                    </p:anim>
                                    <p:anim calcmode="lin" valueType="num">
                                      <p:cBhvr>
                                        <p:cTn id="127" dur="500" fill="hold"/>
                                        <p:tgtEl>
                                          <p:spTgt spid="81994"/>
                                        </p:tgtEl>
                                        <p:attrNameLst>
                                          <p:attrName>ppt_x</p:attrName>
                                        </p:attrNameLst>
                                      </p:cBhvr>
                                      <p:tavLst>
                                        <p:tav tm="0">
                                          <p:val>
                                            <p:strVal val="#ppt_x-.3"/>
                                          </p:val>
                                        </p:tav>
                                        <p:tav tm="50000">
                                          <p:val>
                                            <p:strVal val="#ppt_x"/>
                                          </p:val>
                                        </p:tav>
                                        <p:tav tm="100000">
                                          <p:val>
                                            <p:strVal val="#ppt_x"/>
                                          </p:val>
                                        </p:tav>
                                      </p:tavLst>
                                    </p:anim>
                                    <p:anim calcmode="lin" valueType="num">
                                      <p:cBhvr>
                                        <p:cTn id="128" dur="500" fill="hold"/>
                                        <p:tgtEl>
                                          <p:spTgt spid="81994"/>
                                        </p:tgtEl>
                                        <p:attrNameLst>
                                          <p:attrName>ppt_y</p:attrName>
                                        </p:attrNameLst>
                                      </p:cBhvr>
                                      <p:tavLst>
                                        <p:tav tm="0">
                                          <p:val>
                                            <p:strVal val="#ppt_y"/>
                                          </p:val>
                                        </p:tav>
                                        <p:tav tm="100000">
                                          <p:val>
                                            <p:strVal val="#ppt_y"/>
                                          </p:val>
                                        </p:tav>
                                      </p:tavLst>
                                    </p:anim>
                                  </p:childTnLst>
                                </p:cTn>
                              </p:par>
                              <p:par>
                                <p:cTn id="129" presetID="39" presetClass="entr" presetSubtype="0" accel="100000" fill="hold" grpId="0" nodeType="withEffect">
                                  <p:stCondLst>
                                    <p:cond delay="0"/>
                                  </p:stCondLst>
                                  <p:childTnLst>
                                    <p:set>
                                      <p:cBhvr>
                                        <p:cTn id="130" dur="1" fill="hold">
                                          <p:stCondLst>
                                            <p:cond delay="0"/>
                                          </p:stCondLst>
                                        </p:cTn>
                                        <p:tgtEl>
                                          <p:spTgt spid="81995"/>
                                        </p:tgtEl>
                                        <p:attrNameLst>
                                          <p:attrName>style.visibility</p:attrName>
                                        </p:attrNameLst>
                                      </p:cBhvr>
                                      <p:to>
                                        <p:strVal val="visible"/>
                                      </p:to>
                                    </p:set>
                                    <p:anim calcmode="lin" valueType="num">
                                      <p:cBhvr>
                                        <p:cTn id="131" dur="500" fill="hold"/>
                                        <p:tgtEl>
                                          <p:spTgt spid="81995"/>
                                        </p:tgtEl>
                                        <p:attrNameLst>
                                          <p:attrName>ppt_h</p:attrName>
                                        </p:attrNameLst>
                                      </p:cBhvr>
                                      <p:tavLst>
                                        <p:tav tm="0">
                                          <p:val>
                                            <p:strVal val="#ppt_h/20"/>
                                          </p:val>
                                        </p:tav>
                                        <p:tav tm="50000">
                                          <p:val>
                                            <p:strVal val="#ppt_h/20"/>
                                          </p:val>
                                        </p:tav>
                                        <p:tav tm="100000">
                                          <p:val>
                                            <p:strVal val="#ppt_h"/>
                                          </p:val>
                                        </p:tav>
                                      </p:tavLst>
                                    </p:anim>
                                    <p:anim calcmode="lin" valueType="num">
                                      <p:cBhvr>
                                        <p:cTn id="132" dur="500" fill="hold"/>
                                        <p:tgtEl>
                                          <p:spTgt spid="81995"/>
                                        </p:tgtEl>
                                        <p:attrNameLst>
                                          <p:attrName>ppt_w</p:attrName>
                                        </p:attrNameLst>
                                      </p:cBhvr>
                                      <p:tavLst>
                                        <p:tav tm="0">
                                          <p:val>
                                            <p:strVal val="#ppt_w+.3"/>
                                          </p:val>
                                        </p:tav>
                                        <p:tav tm="50000">
                                          <p:val>
                                            <p:strVal val="#ppt_w+.3"/>
                                          </p:val>
                                        </p:tav>
                                        <p:tav tm="100000">
                                          <p:val>
                                            <p:strVal val="#ppt_w"/>
                                          </p:val>
                                        </p:tav>
                                      </p:tavLst>
                                    </p:anim>
                                    <p:anim calcmode="lin" valueType="num">
                                      <p:cBhvr>
                                        <p:cTn id="133" dur="500" fill="hold"/>
                                        <p:tgtEl>
                                          <p:spTgt spid="81995"/>
                                        </p:tgtEl>
                                        <p:attrNameLst>
                                          <p:attrName>ppt_x</p:attrName>
                                        </p:attrNameLst>
                                      </p:cBhvr>
                                      <p:tavLst>
                                        <p:tav tm="0">
                                          <p:val>
                                            <p:strVal val="#ppt_x-.3"/>
                                          </p:val>
                                        </p:tav>
                                        <p:tav tm="50000">
                                          <p:val>
                                            <p:strVal val="#ppt_x"/>
                                          </p:val>
                                        </p:tav>
                                        <p:tav tm="100000">
                                          <p:val>
                                            <p:strVal val="#ppt_x"/>
                                          </p:val>
                                        </p:tav>
                                      </p:tavLst>
                                    </p:anim>
                                    <p:anim calcmode="lin" valueType="num">
                                      <p:cBhvr>
                                        <p:cTn id="134" dur="500" fill="hold"/>
                                        <p:tgtEl>
                                          <p:spTgt spid="81995"/>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39" presetClass="entr" presetSubtype="0" accel="100000" fill="hold" grpId="0" nodeType="clickEffect">
                                  <p:stCondLst>
                                    <p:cond delay="0"/>
                                  </p:stCondLst>
                                  <p:childTnLst>
                                    <p:set>
                                      <p:cBhvr>
                                        <p:cTn id="138" dur="1" fill="hold">
                                          <p:stCondLst>
                                            <p:cond delay="0"/>
                                          </p:stCondLst>
                                        </p:cTn>
                                        <p:tgtEl>
                                          <p:spTgt spid="81997"/>
                                        </p:tgtEl>
                                        <p:attrNameLst>
                                          <p:attrName>style.visibility</p:attrName>
                                        </p:attrNameLst>
                                      </p:cBhvr>
                                      <p:to>
                                        <p:strVal val="visible"/>
                                      </p:to>
                                    </p:set>
                                    <p:anim calcmode="lin" valueType="num">
                                      <p:cBhvr>
                                        <p:cTn id="139" dur="500" fill="hold"/>
                                        <p:tgtEl>
                                          <p:spTgt spid="81997"/>
                                        </p:tgtEl>
                                        <p:attrNameLst>
                                          <p:attrName>ppt_h</p:attrName>
                                        </p:attrNameLst>
                                      </p:cBhvr>
                                      <p:tavLst>
                                        <p:tav tm="0">
                                          <p:val>
                                            <p:strVal val="#ppt_h/20"/>
                                          </p:val>
                                        </p:tav>
                                        <p:tav tm="50000">
                                          <p:val>
                                            <p:strVal val="#ppt_h/20"/>
                                          </p:val>
                                        </p:tav>
                                        <p:tav tm="100000">
                                          <p:val>
                                            <p:strVal val="#ppt_h"/>
                                          </p:val>
                                        </p:tav>
                                      </p:tavLst>
                                    </p:anim>
                                    <p:anim calcmode="lin" valueType="num">
                                      <p:cBhvr>
                                        <p:cTn id="140" dur="500" fill="hold"/>
                                        <p:tgtEl>
                                          <p:spTgt spid="81997"/>
                                        </p:tgtEl>
                                        <p:attrNameLst>
                                          <p:attrName>ppt_w</p:attrName>
                                        </p:attrNameLst>
                                      </p:cBhvr>
                                      <p:tavLst>
                                        <p:tav tm="0">
                                          <p:val>
                                            <p:strVal val="#ppt_w+.3"/>
                                          </p:val>
                                        </p:tav>
                                        <p:tav tm="50000">
                                          <p:val>
                                            <p:strVal val="#ppt_w+.3"/>
                                          </p:val>
                                        </p:tav>
                                        <p:tav tm="100000">
                                          <p:val>
                                            <p:strVal val="#ppt_w"/>
                                          </p:val>
                                        </p:tav>
                                      </p:tavLst>
                                    </p:anim>
                                    <p:anim calcmode="lin" valueType="num">
                                      <p:cBhvr>
                                        <p:cTn id="141" dur="500" fill="hold"/>
                                        <p:tgtEl>
                                          <p:spTgt spid="81997"/>
                                        </p:tgtEl>
                                        <p:attrNameLst>
                                          <p:attrName>ppt_x</p:attrName>
                                        </p:attrNameLst>
                                      </p:cBhvr>
                                      <p:tavLst>
                                        <p:tav tm="0">
                                          <p:val>
                                            <p:strVal val="#ppt_x-.3"/>
                                          </p:val>
                                        </p:tav>
                                        <p:tav tm="50000">
                                          <p:val>
                                            <p:strVal val="#ppt_x"/>
                                          </p:val>
                                        </p:tav>
                                        <p:tav tm="100000">
                                          <p:val>
                                            <p:strVal val="#ppt_x"/>
                                          </p:val>
                                        </p:tav>
                                      </p:tavLst>
                                    </p:anim>
                                    <p:anim calcmode="lin" valueType="num">
                                      <p:cBhvr>
                                        <p:cTn id="142" dur="500" fill="hold"/>
                                        <p:tgtEl>
                                          <p:spTgt spid="81997"/>
                                        </p:tgtEl>
                                        <p:attrNameLst>
                                          <p:attrName>ppt_y</p:attrName>
                                        </p:attrNameLst>
                                      </p:cBhvr>
                                      <p:tavLst>
                                        <p:tav tm="0">
                                          <p:val>
                                            <p:strVal val="#ppt_y"/>
                                          </p:val>
                                        </p:tav>
                                        <p:tav tm="100000">
                                          <p:val>
                                            <p:strVal val="#ppt_y"/>
                                          </p:val>
                                        </p:tav>
                                      </p:tavLst>
                                    </p:anim>
                                  </p:childTnLst>
                                </p:cTn>
                              </p:par>
                              <p:par>
                                <p:cTn id="143" presetID="39" presetClass="entr" presetSubtype="0" accel="100000" fill="hold" grpId="0" nodeType="withEffect">
                                  <p:stCondLst>
                                    <p:cond delay="0"/>
                                  </p:stCondLst>
                                  <p:childTnLst>
                                    <p:set>
                                      <p:cBhvr>
                                        <p:cTn id="144" dur="1" fill="hold">
                                          <p:stCondLst>
                                            <p:cond delay="0"/>
                                          </p:stCondLst>
                                        </p:cTn>
                                        <p:tgtEl>
                                          <p:spTgt spid="81998"/>
                                        </p:tgtEl>
                                        <p:attrNameLst>
                                          <p:attrName>style.visibility</p:attrName>
                                        </p:attrNameLst>
                                      </p:cBhvr>
                                      <p:to>
                                        <p:strVal val="visible"/>
                                      </p:to>
                                    </p:set>
                                    <p:anim calcmode="lin" valueType="num">
                                      <p:cBhvr>
                                        <p:cTn id="145" dur="500" fill="hold"/>
                                        <p:tgtEl>
                                          <p:spTgt spid="81998"/>
                                        </p:tgtEl>
                                        <p:attrNameLst>
                                          <p:attrName>ppt_h</p:attrName>
                                        </p:attrNameLst>
                                      </p:cBhvr>
                                      <p:tavLst>
                                        <p:tav tm="0">
                                          <p:val>
                                            <p:strVal val="#ppt_h/20"/>
                                          </p:val>
                                        </p:tav>
                                        <p:tav tm="50000">
                                          <p:val>
                                            <p:strVal val="#ppt_h/20"/>
                                          </p:val>
                                        </p:tav>
                                        <p:tav tm="100000">
                                          <p:val>
                                            <p:strVal val="#ppt_h"/>
                                          </p:val>
                                        </p:tav>
                                      </p:tavLst>
                                    </p:anim>
                                    <p:anim calcmode="lin" valueType="num">
                                      <p:cBhvr>
                                        <p:cTn id="146" dur="500" fill="hold"/>
                                        <p:tgtEl>
                                          <p:spTgt spid="81998"/>
                                        </p:tgtEl>
                                        <p:attrNameLst>
                                          <p:attrName>ppt_w</p:attrName>
                                        </p:attrNameLst>
                                      </p:cBhvr>
                                      <p:tavLst>
                                        <p:tav tm="0">
                                          <p:val>
                                            <p:strVal val="#ppt_w+.3"/>
                                          </p:val>
                                        </p:tav>
                                        <p:tav tm="50000">
                                          <p:val>
                                            <p:strVal val="#ppt_w+.3"/>
                                          </p:val>
                                        </p:tav>
                                        <p:tav tm="100000">
                                          <p:val>
                                            <p:strVal val="#ppt_w"/>
                                          </p:val>
                                        </p:tav>
                                      </p:tavLst>
                                    </p:anim>
                                    <p:anim calcmode="lin" valueType="num">
                                      <p:cBhvr>
                                        <p:cTn id="147" dur="500" fill="hold"/>
                                        <p:tgtEl>
                                          <p:spTgt spid="81998"/>
                                        </p:tgtEl>
                                        <p:attrNameLst>
                                          <p:attrName>ppt_x</p:attrName>
                                        </p:attrNameLst>
                                      </p:cBhvr>
                                      <p:tavLst>
                                        <p:tav tm="0">
                                          <p:val>
                                            <p:strVal val="#ppt_x-.3"/>
                                          </p:val>
                                        </p:tav>
                                        <p:tav tm="50000">
                                          <p:val>
                                            <p:strVal val="#ppt_x"/>
                                          </p:val>
                                        </p:tav>
                                        <p:tav tm="100000">
                                          <p:val>
                                            <p:strVal val="#ppt_x"/>
                                          </p:val>
                                        </p:tav>
                                      </p:tavLst>
                                    </p:anim>
                                    <p:anim calcmode="lin" valueType="num">
                                      <p:cBhvr>
                                        <p:cTn id="148" dur="500" fill="hold"/>
                                        <p:tgtEl>
                                          <p:spTgt spid="81998"/>
                                        </p:tgtEl>
                                        <p:attrNameLst>
                                          <p:attrName>ppt_y</p:attrName>
                                        </p:attrNameLst>
                                      </p:cBhvr>
                                      <p:tavLst>
                                        <p:tav tm="0">
                                          <p:val>
                                            <p:strVal val="#ppt_y"/>
                                          </p:val>
                                        </p:tav>
                                        <p:tav tm="100000">
                                          <p:val>
                                            <p:strVal val="#ppt_y"/>
                                          </p:val>
                                        </p:tav>
                                      </p:tavLst>
                                    </p:anim>
                                  </p:childTnLst>
                                </p:cTn>
                              </p:par>
                              <p:par>
                                <p:cTn id="149" presetID="39" presetClass="entr" presetSubtype="0" accel="100000" fill="hold" grpId="0" nodeType="withEffect">
                                  <p:stCondLst>
                                    <p:cond delay="0"/>
                                  </p:stCondLst>
                                  <p:childTnLst>
                                    <p:set>
                                      <p:cBhvr>
                                        <p:cTn id="150" dur="1" fill="hold">
                                          <p:stCondLst>
                                            <p:cond delay="0"/>
                                          </p:stCondLst>
                                        </p:cTn>
                                        <p:tgtEl>
                                          <p:spTgt spid="81999"/>
                                        </p:tgtEl>
                                        <p:attrNameLst>
                                          <p:attrName>style.visibility</p:attrName>
                                        </p:attrNameLst>
                                      </p:cBhvr>
                                      <p:to>
                                        <p:strVal val="visible"/>
                                      </p:to>
                                    </p:set>
                                    <p:anim calcmode="lin" valueType="num">
                                      <p:cBhvr>
                                        <p:cTn id="151" dur="500" fill="hold"/>
                                        <p:tgtEl>
                                          <p:spTgt spid="81999"/>
                                        </p:tgtEl>
                                        <p:attrNameLst>
                                          <p:attrName>ppt_h</p:attrName>
                                        </p:attrNameLst>
                                      </p:cBhvr>
                                      <p:tavLst>
                                        <p:tav tm="0">
                                          <p:val>
                                            <p:strVal val="#ppt_h/20"/>
                                          </p:val>
                                        </p:tav>
                                        <p:tav tm="50000">
                                          <p:val>
                                            <p:strVal val="#ppt_h/20"/>
                                          </p:val>
                                        </p:tav>
                                        <p:tav tm="100000">
                                          <p:val>
                                            <p:strVal val="#ppt_h"/>
                                          </p:val>
                                        </p:tav>
                                      </p:tavLst>
                                    </p:anim>
                                    <p:anim calcmode="lin" valueType="num">
                                      <p:cBhvr>
                                        <p:cTn id="152" dur="500" fill="hold"/>
                                        <p:tgtEl>
                                          <p:spTgt spid="81999"/>
                                        </p:tgtEl>
                                        <p:attrNameLst>
                                          <p:attrName>ppt_w</p:attrName>
                                        </p:attrNameLst>
                                      </p:cBhvr>
                                      <p:tavLst>
                                        <p:tav tm="0">
                                          <p:val>
                                            <p:strVal val="#ppt_w+.3"/>
                                          </p:val>
                                        </p:tav>
                                        <p:tav tm="50000">
                                          <p:val>
                                            <p:strVal val="#ppt_w+.3"/>
                                          </p:val>
                                        </p:tav>
                                        <p:tav tm="100000">
                                          <p:val>
                                            <p:strVal val="#ppt_w"/>
                                          </p:val>
                                        </p:tav>
                                      </p:tavLst>
                                    </p:anim>
                                    <p:anim calcmode="lin" valueType="num">
                                      <p:cBhvr>
                                        <p:cTn id="153" dur="500" fill="hold"/>
                                        <p:tgtEl>
                                          <p:spTgt spid="81999"/>
                                        </p:tgtEl>
                                        <p:attrNameLst>
                                          <p:attrName>ppt_x</p:attrName>
                                        </p:attrNameLst>
                                      </p:cBhvr>
                                      <p:tavLst>
                                        <p:tav tm="0">
                                          <p:val>
                                            <p:strVal val="#ppt_x-.3"/>
                                          </p:val>
                                        </p:tav>
                                        <p:tav tm="50000">
                                          <p:val>
                                            <p:strVal val="#ppt_x"/>
                                          </p:val>
                                        </p:tav>
                                        <p:tav tm="100000">
                                          <p:val>
                                            <p:strVal val="#ppt_x"/>
                                          </p:val>
                                        </p:tav>
                                      </p:tavLst>
                                    </p:anim>
                                    <p:anim calcmode="lin" valueType="num">
                                      <p:cBhvr>
                                        <p:cTn id="154" dur="500" fill="hold"/>
                                        <p:tgtEl>
                                          <p:spTgt spid="819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5" grpId="0"/>
      <p:bldP spid="81967" grpId="0"/>
      <p:bldP spid="81968" grpId="0"/>
      <p:bldP spid="81969" grpId="0"/>
      <p:bldP spid="81971" grpId="0"/>
      <p:bldP spid="81972" grpId="0"/>
      <p:bldP spid="81973" grpId="0"/>
      <p:bldP spid="81974" grpId="0"/>
      <p:bldP spid="81975" grpId="0"/>
      <p:bldP spid="81976" grpId="0"/>
      <p:bldP spid="81977" grpId="0"/>
      <p:bldP spid="81979" grpId="0"/>
      <p:bldP spid="81983" grpId="0"/>
      <p:bldP spid="81984" grpId="0"/>
      <p:bldP spid="81987" grpId="0"/>
      <p:bldP spid="81988" grpId="0"/>
      <p:bldP spid="81989" grpId="0"/>
      <p:bldP spid="81990" grpId="0"/>
      <p:bldP spid="81994" grpId="0"/>
      <p:bldP spid="81995" grpId="0"/>
      <p:bldP spid="81997" grpId="0"/>
      <p:bldP spid="81998" grpId="0"/>
      <p:bldP spid="819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a:xfrm>
            <a:off x="533400" y="381000"/>
            <a:ext cx="7924800" cy="1143000"/>
          </a:xfrm>
        </p:spPr>
        <p:txBody>
          <a:bodyPr>
            <a:normAutofit fontScale="90000"/>
          </a:bodyPr>
          <a:lstStyle/>
          <a:p>
            <a:pPr eaLnBrk="1" hangingPunct="1">
              <a:defRPr/>
            </a:pPr>
            <a:r>
              <a:rPr lang="en-US" sz="4000" dirty="0">
                <a:solidFill>
                  <a:schemeClr val="tx1"/>
                </a:solidFill>
                <a:latin typeface="Arial" charset="0"/>
              </a:rPr>
              <a:t>Audience Adaptation in Peter’s Sermon (Acts 2:14-39)</a:t>
            </a:r>
          </a:p>
        </p:txBody>
      </p:sp>
      <p:sp>
        <p:nvSpPr>
          <p:cNvPr id="132099" name="Rectangle 3"/>
          <p:cNvSpPr>
            <a:spLocks noGrp="1" noChangeArrowheads="1"/>
          </p:cNvSpPr>
          <p:nvPr>
            <p:ph idx="1"/>
          </p:nvPr>
        </p:nvSpPr>
        <p:spPr>
          <a:xfrm>
            <a:off x="0" y="1828800"/>
            <a:ext cx="9144000" cy="4800600"/>
          </a:xfrm>
        </p:spPr>
        <p:txBody>
          <a:bodyPr/>
          <a:lstStyle/>
          <a:p>
            <a:pPr marL="990600" lvl="1" indent="-533400" eaLnBrk="1" hangingPunct="1">
              <a:buClr>
                <a:schemeClr val="tx1">
                  <a:lumMod val="75000"/>
                  <a:lumOff val="25000"/>
                </a:schemeClr>
              </a:buClr>
              <a:buSzPct val="150000"/>
              <a:buFont typeface="Wingdings" panose="05000000000000000000" pitchFamily="2" charset="2"/>
              <a:buChar char="§"/>
              <a:defRPr/>
            </a:pPr>
            <a:r>
              <a:rPr lang="en-US" sz="3000" dirty="0">
                <a:latin typeface="Tahoma" pitchFamily="34" charset="0"/>
              </a:rPr>
              <a:t>Uses direct address and titles (14, 22, 29)</a:t>
            </a:r>
          </a:p>
          <a:p>
            <a:pPr marL="990600" lvl="1" indent="-533400" eaLnBrk="1" hangingPunct="1">
              <a:buClrTx/>
              <a:buSzPct val="150000"/>
              <a:buFont typeface="Wingdings" panose="05000000000000000000" pitchFamily="2" charset="2"/>
              <a:buChar char="§"/>
              <a:defRPr/>
            </a:pPr>
            <a:r>
              <a:rPr lang="en-US" sz="3000" dirty="0">
                <a:latin typeface="Tahoma" pitchFamily="34" charset="0"/>
              </a:rPr>
              <a:t>Starts with their situation (15)</a:t>
            </a:r>
          </a:p>
          <a:p>
            <a:pPr marL="990600" lvl="1" indent="-533400" eaLnBrk="1" hangingPunct="1">
              <a:buClrTx/>
              <a:buSzPct val="150000"/>
              <a:buFont typeface="Wingdings" panose="05000000000000000000" pitchFamily="2" charset="2"/>
              <a:buChar char="§"/>
              <a:defRPr/>
            </a:pPr>
            <a:r>
              <a:rPr lang="en-US" sz="3000" dirty="0">
                <a:latin typeface="Tahoma" pitchFamily="34" charset="0"/>
              </a:rPr>
              <a:t>Uses their experience and presuppositions (14, 22, 29)</a:t>
            </a:r>
          </a:p>
          <a:p>
            <a:pPr marL="990600" lvl="1" indent="-533400" eaLnBrk="1" hangingPunct="1">
              <a:buClrTx/>
              <a:buSzPct val="150000"/>
              <a:buFont typeface="Wingdings" panose="05000000000000000000" pitchFamily="2" charset="2"/>
              <a:buChar char="§"/>
              <a:defRPr/>
            </a:pPr>
            <a:r>
              <a:rPr lang="en-US" sz="3000" dirty="0">
                <a:latin typeface="Tahoma" pitchFamily="34" charset="0"/>
              </a:rPr>
              <a:t>Answers their objections about the crucifixion (22ff.)</a:t>
            </a:r>
          </a:p>
          <a:p>
            <a:pPr marL="990600" lvl="1" indent="-533400" eaLnBrk="1" hangingPunct="1">
              <a:buClrTx/>
              <a:buSzPct val="150000"/>
              <a:buFont typeface="Wingdings" panose="05000000000000000000" pitchFamily="2" charset="2"/>
              <a:buChar char="§"/>
              <a:defRPr/>
            </a:pPr>
            <a:r>
              <a:rPr lang="en-US" sz="3000" dirty="0">
                <a:latin typeface="Tahoma" pitchFamily="34" charset="0"/>
              </a:rPr>
              <a:t>Uses their motives such as fear/hope (36-39)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500" fill="hold"/>
                                        <p:tgtEl>
                                          <p:spTgt spid="13209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209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209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2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32099">
                                            <p:txEl>
                                              <p:pRg st="1" end="1"/>
                                            </p:txEl>
                                          </p:spTgt>
                                        </p:tgtEl>
                                        <p:attrNameLst>
                                          <p:attrName>style.visibility</p:attrName>
                                        </p:attrNameLst>
                                      </p:cBhvr>
                                      <p:to>
                                        <p:strVal val="visible"/>
                                      </p:to>
                                    </p:set>
                                    <p:anim calcmode="lin" valueType="num">
                                      <p:cBhvr>
                                        <p:cTn id="15" dur="500" fill="hold"/>
                                        <p:tgtEl>
                                          <p:spTgt spid="13209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3209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3209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32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32099">
                                            <p:txEl>
                                              <p:pRg st="2" end="2"/>
                                            </p:txEl>
                                          </p:spTgt>
                                        </p:tgtEl>
                                        <p:attrNameLst>
                                          <p:attrName>style.visibility</p:attrName>
                                        </p:attrNameLst>
                                      </p:cBhvr>
                                      <p:to>
                                        <p:strVal val="visible"/>
                                      </p:to>
                                    </p:set>
                                    <p:anim calcmode="lin" valueType="num">
                                      <p:cBhvr>
                                        <p:cTn id="23" dur="500" fill="hold"/>
                                        <p:tgtEl>
                                          <p:spTgt spid="13209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3209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3209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32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132099">
                                            <p:txEl>
                                              <p:pRg st="3" end="3"/>
                                            </p:txEl>
                                          </p:spTgt>
                                        </p:tgtEl>
                                        <p:attrNameLst>
                                          <p:attrName>style.visibility</p:attrName>
                                        </p:attrNameLst>
                                      </p:cBhvr>
                                      <p:to>
                                        <p:strVal val="visible"/>
                                      </p:to>
                                    </p:set>
                                    <p:anim calcmode="lin" valueType="num">
                                      <p:cBhvr>
                                        <p:cTn id="31" dur="500" fill="hold"/>
                                        <p:tgtEl>
                                          <p:spTgt spid="13209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3209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3209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32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132099">
                                            <p:txEl>
                                              <p:pRg st="4" end="4"/>
                                            </p:txEl>
                                          </p:spTgt>
                                        </p:tgtEl>
                                        <p:attrNameLst>
                                          <p:attrName>style.visibility</p:attrName>
                                        </p:attrNameLst>
                                      </p:cBhvr>
                                      <p:to>
                                        <p:strVal val="visible"/>
                                      </p:to>
                                    </p:set>
                                    <p:anim calcmode="lin" valueType="num">
                                      <p:cBhvr>
                                        <p:cTn id="39" dur="500" fill="hold"/>
                                        <p:tgtEl>
                                          <p:spTgt spid="13209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3209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3209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320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a:xfrm>
            <a:off x="802178" y="457200"/>
            <a:ext cx="7924800" cy="1143000"/>
          </a:xfrm>
        </p:spPr>
        <p:txBody>
          <a:bodyPr>
            <a:normAutofit fontScale="90000"/>
          </a:bodyPr>
          <a:lstStyle/>
          <a:p>
            <a:pPr eaLnBrk="1" hangingPunct="1">
              <a:defRPr/>
            </a:pPr>
            <a:r>
              <a:rPr lang="en-US" sz="3600" b="0" dirty="0">
                <a:solidFill>
                  <a:schemeClr val="tx1"/>
                </a:solidFill>
              </a:rPr>
              <a:t>Should we think of preaching as a form of persuasion?</a:t>
            </a:r>
            <a:endParaRPr lang="en-US" sz="5400" b="0" dirty="0">
              <a:solidFill>
                <a:schemeClr val="tx1"/>
              </a:solidFill>
            </a:endParaRPr>
          </a:p>
        </p:txBody>
      </p:sp>
      <p:sp>
        <p:nvSpPr>
          <p:cNvPr id="150531" name="Text Box 3"/>
          <p:cNvSpPr txBox="1">
            <a:spLocks noChangeArrowheads="1"/>
          </p:cNvSpPr>
          <p:nvPr/>
        </p:nvSpPr>
        <p:spPr bwMode="auto">
          <a:xfrm>
            <a:off x="1752600" y="2590800"/>
            <a:ext cx="6324600" cy="156966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aramond" pitchFamily="18" charset="0"/>
                <a:ea typeface="+mn-ea"/>
                <a:cs typeface="+mn-cs"/>
              </a:rPr>
              <a:t>Consider the example of outstanding preachers . . .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0531"/>
                                        </p:tgtEl>
                                        <p:attrNameLst>
                                          <p:attrName>style.visibility</p:attrName>
                                        </p:attrNameLst>
                                      </p:cBhvr>
                                      <p:to>
                                        <p:strVal val="visible"/>
                                      </p:to>
                                    </p:set>
                                    <p:animEffect transition="in" filter="fade">
                                      <p:cBhvr>
                                        <p:cTn id="7" dur="1000"/>
                                        <p:tgtEl>
                                          <p:spTgt spid="150531"/>
                                        </p:tgtEl>
                                      </p:cBhvr>
                                    </p:animEffect>
                                    <p:anim calcmode="lin" valueType="num">
                                      <p:cBhvr>
                                        <p:cTn id="8" dur="1000" fill="hold"/>
                                        <p:tgtEl>
                                          <p:spTgt spid="150531"/>
                                        </p:tgtEl>
                                        <p:attrNameLst>
                                          <p:attrName>ppt_x</p:attrName>
                                        </p:attrNameLst>
                                      </p:cBhvr>
                                      <p:tavLst>
                                        <p:tav tm="0">
                                          <p:val>
                                            <p:strVal val="#ppt_x"/>
                                          </p:val>
                                        </p:tav>
                                        <p:tav tm="100000">
                                          <p:val>
                                            <p:strVal val="#ppt_x"/>
                                          </p:val>
                                        </p:tav>
                                      </p:tavLst>
                                    </p:anim>
                                    <p:anim calcmode="lin" valueType="num">
                                      <p:cBhvr>
                                        <p:cTn id="9" dur="900" decel="100000" fill="hold"/>
                                        <p:tgtEl>
                                          <p:spTgt spid="15053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05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 descr="MPj04030490000[1]"/>
          <p:cNvPicPr>
            <a:picLocks noChangeAspect="1" noChangeArrowheads="1"/>
          </p:cNvPicPr>
          <p:nvPr/>
        </p:nvPicPr>
        <p:blipFill>
          <a:blip r:embed="rId3">
            <a:lum bright="48000"/>
          </a:blip>
          <a:srcRect/>
          <a:stretch>
            <a:fillRect/>
          </a:stretch>
        </p:blipFill>
        <p:spPr bwMode="auto">
          <a:xfrm>
            <a:off x="0" y="0"/>
            <a:ext cx="9144000" cy="6858000"/>
          </a:xfrm>
          <a:prstGeom prst="rect">
            <a:avLst/>
          </a:prstGeom>
          <a:noFill/>
          <a:ln w="9525">
            <a:noFill/>
            <a:miter lim="800000"/>
            <a:headEnd/>
            <a:tailEnd/>
          </a:ln>
        </p:spPr>
      </p:pic>
      <p:sp>
        <p:nvSpPr>
          <p:cNvPr id="133122" name="Rectangle 2"/>
          <p:cNvSpPr>
            <a:spLocks noGrp="1" noRot="1" noChangeArrowheads="1"/>
          </p:cNvSpPr>
          <p:nvPr>
            <p:ph type="title"/>
          </p:nvPr>
        </p:nvSpPr>
        <p:spPr>
          <a:xfrm>
            <a:off x="609600" y="0"/>
            <a:ext cx="7924800" cy="1143000"/>
          </a:xfrm>
        </p:spPr>
        <p:txBody>
          <a:bodyPr/>
          <a:lstStyle/>
          <a:p>
            <a:pPr eaLnBrk="1" hangingPunct="1">
              <a:defRPr/>
            </a:pPr>
            <a:r>
              <a:rPr lang="en-US" sz="3600" dirty="0">
                <a:solidFill>
                  <a:schemeClr val="accent2">
                    <a:lumMod val="50000"/>
                  </a:schemeClr>
                </a:solidFill>
                <a:effectLst>
                  <a:glow rad="304800">
                    <a:schemeClr val="bg1">
                      <a:alpha val="76476"/>
                    </a:schemeClr>
                  </a:glow>
                </a:effectLst>
                <a:latin typeface="Arial" charset="0"/>
              </a:rPr>
              <a:t>Augustine</a:t>
            </a:r>
            <a:br>
              <a:rPr lang="en-US" sz="3600" dirty="0">
                <a:solidFill>
                  <a:schemeClr val="accent2">
                    <a:lumMod val="50000"/>
                  </a:schemeClr>
                </a:solidFill>
                <a:effectLst>
                  <a:glow rad="304800">
                    <a:schemeClr val="bg1">
                      <a:alpha val="76476"/>
                    </a:schemeClr>
                  </a:glow>
                </a:effectLst>
                <a:latin typeface="Arial" charset="0"/>
              </a:rPr>
            </a:br>
            <a:r>
              <a:rPr lang="en-US" sz="2800" dirty="0">
                <a:solidFill>
                  <a:schemeClr val="accent2">
                    <a:lumMod val="50000"/>
                  </a:schemeClr>
                </a:solidFill>
                <a:effectLst>
                  <a:glow rad="304800">
                    <a:schemeClr val="bg1">
                      <a:alpha val="76476"/>
                    </a:schemeClr>
                  </a:glow>
                </a:effectLst>
                <a:latin typeface="Arial" charset="0"/>
              </a:rPr>
              <a:t>from </a:t>
            </a:r>
            <a:r>
              <a:rPr lang="en-US" sz="2800" i="1" dirty="0">
                <a:solidFill>
                  <a:schemeClr val="accent2">
                    <a:lumMod val="50000"/>
                  </a:schemeClr>
                </a:solidFill>
                <a:effectLst>
                  <a:glow rad="304800">
                    <a:schemeClr val="bg1">
                      <a:alpha val="76476"/>
                    </a:schemeClr>
                  </a:glow>
                </a:effectLst>
                <a:latin typeface="Arial" charset="0"/>
              </a:rPr>
              <a:t>On Christian Doctrine,</a:t>
            </a:r>
            <a:r>
              <a:rPr lang="en-US" sz="2800" dirty="0">
                <a:solidFill>
                  <a:schemeClr val="accent2">
                    <a:lumMod val="50000"/>
                  </a:schemeClr>
                </a:solidFill>
                <a:effectLst>
                  <a:glow rad="304800">
                    <a:schemeClr val="bg1">
                      <a:alpha val="76476"/>
                    </a:schemeClr>
                  </a:glow>
                </a:effectLst>
                <a:latin typeface="Arial" charset="0"/>
              </a:rPr>
              <a:t> Book 4</a:t>
            </a:r>
            <a:endParaRPr lang="en-US" sz="2800" i="1" dirty="0">
              <a:solidFill>
                <a:schemeClr val="accent2">
                  <a:lumMod val="50000"/>
                </a:schemeClr>
              </a:solidFill>
              <a:effectLst>
                <a:glow rad="304800">
                  <a:schemeClr val="bg1">
                    <a:alpha val="76476"/>
                  </a:schemeClr>
                </a:glow>
              </a:effectLst>
              <a:latin typeface="Arial" charset="0"/>
            </a:endParaRPr>
          </a:p>
        </p:txBody>
      </p:sp>
      <p:sp>
        <p:nvSpPr>
          <p:cNvPr id="133125" name="Text Box 5"/>
          <p:cNvSpPr txBox="1">
            <a:spLocks noChangeArrowheads="1"/>
          </p:cNvSpPr>
          <p:nvPr/>
        </p:nvSpPr>
        <p:spPr bwMode="auto">
          <a:xfrm>
            <a:off x="609600" y="1295400"/>
            <a:ext cx="8077200" cy="4656138"/>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600" b="1" i="0" u="none" strike="noStrike" kern="1200" cap="none" spc="0" normalizeH="0" baseline="0" noProof="0" dirty="0">
                <a:ln>
                  <a:noFill/>
                </a:ln>
                <a:solidFill>
                  <a:srgbClr val="CF543F">
                    <a:lumMod val="50000"/>
                  </a:srgbClr>
                </a:solidFill>
                <a:effectLst>
                  <a:glow rad="304800">
                    <a:schemeClr val="bg1">
                      <a:alpha val="76476"/>
                    </a:schemeClr>
                  </a:glow>
                </a:effectLst>
                <a:uLnTx/>
                <a:uFillTx/>
                <a:latin typeface="Arial" charset="0"/>
                <a:ea typeface="+mn-ea"/>
                <a:cs typeface="+mn-cs"/>
              </a:rPr>
              <a:t>Now, the art of rhetoric, being available for the enforcement of either truth or falsehood, who will dare to say that truth in the person of its defenders is to take its stand unarmed against falsehood?</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600" b="1" i="0" u="none" strike="noStrike" kern="1200" cap="none" spc="0" normalizeH="0" baseline="0" noProof="0" dirty="0">
                <a:ln>
                  <a:noFill/>
                </a:ln>
                <a:solidFill>
                  <a:srgbClr val="CF543F">
                    <a:lumMod val="50000"/>
                  </a:srgbClr>
                </a:solidFill>
                <a:effectLst>
                  <a:glow rad="304800">
                    <a:schemeClr val="bg1">
                      <a:alpha val="76476"/>
                    </a:schemeClr>
                  </a:glow>
                </a:effectLst>
                <a:uLnTx/>
                <a:uFillTx/>
                <a:latin typeface="Arial" charset="0"/>
                <a:ea typeface="+mn-ea"/>
                <a:cs typeface="+mn-cs"/>
              </a:rPr>
              <a:t>For example:  that those who are trying to persuade men concerning </a:t>
            </a:r>
            <a:r>
              <a:rPr kumimoji="0" lang="en-US" sz="2600" b="1" i="1" u="none" strike="noStrike" kern="1200" cap="none" spc="0" normalizeH="0" baseline="0" noProof="0" dirty="0">
                <a:ln>
                  <a:noFill/>
                </a:ln>
                <a:solidFill>
                  <a:srgbClr val="CF543F">
                    <a:lumMod val="50000"/>
                  </a:srgbClr>
                </a:solidFill>
                <a:effectLst>
                  <a:glow rad="304800">
                    <a:schemeClr val="bg1">
                      <a:alpha val="76476"/>
                    </a:schemeClr>
                  </a:glow>
                </a:effectLst>
                <a:uLnTx/>
                <a:uFillTx/>
                <a:latin typeface="Arial" charset="0"/>
                <a:ea typeface="+mn-ea"/>
                <a:cs typeface="+mn-cs"/>
              </a:rPr>
              <a:t>falsehood</a:t>
            </a:r>
            <a:r>
              <a:rPr kumimoji="0" lang="en-US" sz="2600" b="1" i="0" u="none" strike="noStrike" kern="1200" cap="none" spc="0" normalizeH="0" baseline="0" noProof="0" dirty="0">
                <a:ln>
                  <a:noFill/>
                </a:ln>
                <a:solidFill>
                  <a:srgbClr val="CF543F">
                    <a:lumMod val="50000"/>
                  </a:srgbClr>
                </a:solidFill>
                <a:effectLst>
                  <a:glow rad="304800">
                    <a:schemeClr val="bg1">
                      <a:alpha val="76476"/>
                    </a:schemeClr>
                  </a:glow>
                </a:effectLst>
                <a:uLnTx/>
                <a:uFillTx/>
                <a:latin typeface="Arial" charset="0"/>
                <a:ea typeface="+mn-ea"/>
                <a:cs typeface="+mn-cs"/>
              </a:rPr>
              <a:t> are to introduce their subject so as to put their hearers in a pleasant, attentive, and teachable frame of mind, while the defenders of the </a:t>
            </a:r>
            <a:r>
              <a:rPr kumimoji="0" lang="en-US" sz="2600" b="1" i="1" u="none" strike="noStrike" kern="1200" cap="none" spc="0" normalizeH="0" baseline="0" noProof="0" dirty="0">
                <a:ln>
                  <a:noFill/>
                </a:ln>
                <a:solidFill>
                  <a:srgbClr val="CF543F">
                    <a:lumMod val="50000"/>
                  </a:srgbClr>
                </a:solidFill>
                <a:effectLst>
                  <a:glow rad="304800">
                    <a:schemeClr val="bg1">
                      <a:alpha val="76476"/>
                    </a:schemeClr>
                  </a:glow>
                </a:effectLst>
                <a:uLnTx/>
                <a:uFillTx/>
                <a:latin typeface="Arial" charset="0"/>
                <a:ea typeface="+mn-ea"/>
                <a:cs typeface="+mn-cs"/>
              </a:rPr>
              <a:t>truth</a:t>
            </a:r>
            <a:r>
              <a:rPr kumimoji="0" lang="en-US" sz="2600" b="1" i="0" u="none" strike="noStrike" kern="1200" cap="none" spc="0" normalizeH="0" baseline="0" noProof="0" dirty="0">
                <a:ln>
                  <a:noFill/>
                </a:ln>
                <a:solidFill>
                  <a:srgbClr val="CF543F">
                    <a:lumMod val="50000"/>
                  </a:srgbClr>
                </a:solidFill>
                <a:effectLst>
                  <a:glow rad="304800">
                    <a:schemeClr val="bg1">
                      <a:alpha val="76476"/>
                    </a:schemeClr>
                  </a:glow>
                </a:effectLst>
                <a:uLnTx/>
                <a:uFillTx/>
                <a:latin typeface="Arial" charset="0"/>
                <a:ea typeface="+mn-ea"/>
                <a:cs typeface="+mn-cs"/>
              </a:rPr>
              <a:t> shall be ignorant of that art?  </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Pj04030490000[1]"/>
          <p:cNvPicPr>
            <a:picLocks noChangeAspect="1" noChangeArrowheads="1"/>
          </p:cNvPicPr>
          <p:nvPr/>
        </p:nvPicPr>
        <p:blipFill>
          <a:blip r:embed="rId2">
            <a:lum bright="48000"/>
          </a:blip>
          <a:srcRect/>
          <a:stretch>
            <a:fillRect/>
          </a:stretch>
        </p:blipFill>
        <p:spPr bwMode="auto">
          <a:xfrm>
            <a:off x="0" y="0"/>
            <a:ext cx="9144000" cy="6858000"/>
          </a:xfrm>
          <a:prstGeom prst="rect">
            <a:avLst/>
          </a:prstGeom>
          <a:noFill/>
          <a:ln w="9525">
            <a:noFill/>
            <a:miter lim="800000"/>
            <a:headEnd/>
            <a:tailEnd/>
          </a:ln>
        </p:spPr>
      </p:pic>
      <p:sp>
        <p:nvSpPr>
          <p:cNvPr id="159747" name="Rectangle 3"/>
          <p:cNvSpPr>
            <a:spLocks noGrp="1" noRot="1" noChangeArrowheads="1"/>
          </p:cNvSpPr>
          <p:nvPr>
            <p:ph type="title"/>
          </p:nvPr>
        </p:nvSpPr>
        <p:spPr>
          <a:xfrm>
            <a:off x="609600" y="0"/>
            <a:ext cx="7924800" cy="1143000"/>
          </a:xfrm>
        </p:spPr>
        <p:txBody>
          <a:bodyPr/>
          <a:lstStyle/>
          <a:p>
            <a:pPr eaLnBrk="1" hangingPunct="1">
              <a:defRPr/>
            </a:pPr>
            <a:r>
              <a:rPr lang="en-US" sz="3600" dirty="0">
                <a:solidFill>
                  <a:schemeClr val="accent2">
                    <a:lumMod val="50000"/>
                  </a:schemeClr>
                </a:solidFill>
                <a:latin typeface="Arial" charset="0"/>
              </a:rPr>
              <a:t>Augustine</a:t>
            </a:r>
            <a:br>
              <a:rPr lang="en-US" sz="3600" dirty="0">
                <a:solidFill>
                  <a:schemeClr val="accent2">
                    <a:lumMod val="50000"/>
                  </a:schemeClr>
                </a:solidFill>
                <a:latin typeface="Arial" charset="0"/>
              </a:rPr>
            </a:br>
            <a:r>
              <a:rPr lang="en-US" sz="2800" dirty="0">
                <a:solidFill>
                  <a:schemeClr val="accent2">
                    <a:lumMod val="50000"/>
                  </a:schemeClr>
                </a:solidFill>
                <a:latin typeface="Arial" charset="0"/>
              </a:rPr>
              <a:t>from </a:t>
            </a:r>
            <a:r>
              <a:rPr lang="en-US" sz="2800" i="1" dirty="0">
                <a:solidFill>
                  <a:schemeClr val="accent2">
                    <a:lumMod val="50000"/>
                  </a:schemeClr>
                </a:solidFill>
                <a:latin typeface="Arial" charset="0"/>
              </a:rPr>
              <a:t>On Christian Doctrine</a:t>
            </a:r>
            <a:r>
              <a:rPr lang="en-US" sz="2800" dirty="0">
                <a:solidFill>
                  <a:schemeClr val="accent2">
                    <a:lumMod val="50000"/>
                  </a:schemeClr>
                </a:solidFill>
                <a:latin typeface="Arial" charset="0"/>
              </a:rPr>
              <a:t>, Book 4</a:t>
            </a:r>
            <a:endParaRPr lang="en-US" sz="2800" i="1" dirty="0">
              <a:solidFill>
                <a:schemeClr val="accent2">
                  <a:lumMod val="50000"/>
                </a:schemeClr>
              </a:solidFill>
              <a:latin typeface="Arial" charset="0"/>
            </a:endParaRPr>
          </a:p>
        </p:txBody>
      </p:sp>
      <p:sp>
        <p:nvSpPr>
          <p:cNvPr id="159748" name="Text Box 4"/>
          <p:cNvSpPr txBox="1">
            <a:spLocks noChangeArrowheads="1"/>
          </p:cNvSpPr>
          <p:nvPr/>
        </p:nvSpPr>
        <p:spPr bwMode="auto">
          <a:xfrm>
            <a:off x="762000" y="1295400"/>
            <a:ext cx="8001000" cy="4457700"/>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600" b="1" i="0" u="none" strike="noStrike" kern="1200" cap="none" spc="0" normalizeH="0" baseline="0" noProof="0" dirty="0">
                <a:ln>
                  <a:noFill/>
                </a:ln>
                <a:solidFill>
                  <a:srgbClr val="CF543F">
                    <a:lumMod val="50000"/>
                  </a:srgbClr>
                </a:solidFill>
                <a:effectLst/>
                <a:uLnTx/>
                <a:uFillTx/>
                <a:latin typeface="Arial" charset="0"/>
                <a:ea typeface="+mn-ea"/>
                <a:cs typeface="+mn-cs"/>
              </a:rPr>
              <a:t>That the former are to declare their </a:t>
            </a:r>
            <a:r>
              <a:rPr kumimoji="0" lang="en-US" sz="2600" b="1" i="1" u="none" strike="noStrike" kern="1200" cap="none" spc="0" normalizeH="0" baseline="0" noProof="0" dirty="0">
                <a:ln>
                  <a:noFill/>
                </a:ln>
                <a:solidFill>
                  <a:srgbClr val="CF543F">
                    <a:lumMod val="50000"/>
                  </a:srgbClr>
                </a:solidFill>
                <a:effectLst/>
                <a:uLnTx/>
                <a:uFillTx/>
                <a:latin typeface="Arial" charset="0"/>
                <a:ea typeface="+mn-ea"/>
                <a:cs typeface="+mn-cs"/>
              </a:rPr>
              <a:t>falsehoods</a:t>
            </a:r>
            <a:r>
              <a:rPr kumimoji="0" lang="en-US" sz="2600" b="1" i="0" u="none" strike="noStrike" kern="1200" cap="none" spc="0" normalizeH="0" baseline="0" noProof="0" dirty="0">
                <a:ln>
                  <a:noFill/>
                </a:ln>
                <a:solidFill>
                  <a:srgbClr val="CF543F">
                    <a:lumMod val="50000"/>
                  </a:srgbClr>
                </a:solidFill>
                <a:effectLst/>
                <a:uLnTx/>
                <a:uFillTx/>
                <a:latin typeface="Arial" charset="0"/>
                <a:ea typeface="+mn-ea"/>
                <a:cs typeface="+mn-cs"/>
              </a:rPr>
              <a:t> briefly, clearly and plausibly, while the latter shall declare the truth in such a way that it is tedious to listen to, hard to understand, and even harder to believe?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600" b="1" i="0" u="none" strike="noStrike" kern="1200" cap="none" spc="0" normalizeH="0" baseline="0" noProof="0" dirty="0">
                <a:ln>
                  <a:noFill/>
                </a:ln>
                <a:solidFill>
                  <a:srgbClr val="CF543F">
                    <a:lumMod val="50000"/>
                  </a:srgbClr>
                </a:solidFill>
                <a:effectLst/>
                <a:uLnTx/>
                <a:uFillTx/>
                <a:latin typeface="Arial" charset="0"/>
                <a:ea typeface="+mn-ea"/>
                <a:cs typeface="+mn-cs"/>
              </a:rPr>
              <a:t>That the former, while imbuing the minds of their hearers with </a:t>
            </a:r>
            <a:r>
              <a:rPr kumimoji="0" lang="en-US" sz="2600" b="1" i="1" u="none" strike="noStrike" kern="1200" cap="none" spc="0" normalizeH="0" baseline="0" noProof="0" dirty="0">
                <a:ln>
                  <a:noFill/>
                </a:ln>
                <a:solidFill>
                  <a:srgbClr val="CF543F">
                    <a:lumMod val="50000"/>
                  </a:srgbClr>
                </a:solidFill>
                <a:effectLst/>
                <a:uLnTx/>
                <a:uFillTx/>
                <a:latin typeface="Arial" charset="0"/>
                <a:ea typeface="+mn-ea"/>
                <a:cs typeface="+mn-cs"/>
              </a:rPr>
              <a:t>error</a:t>
            </a:r>
            <a:r>
              <a:rPr kumimoji="0" lang="en-US" sz="2600" b="1" i="0" u="none" strike="noStrike" kern="1200" cap="none" spc="0" normalizeH="0" baseline="0" noProof="0" dirty="0">
                <a:ln>
                  <a:noFill/>
                </a:ln>
                <a:solidFill>
                  <a:srgbClr val="CF543F">
                    <a:lumMod val="50000"/>
                  </a:srgbClr>
                </a:solidFill>
                <a:effectLst/>
                <a:uLnTx/>
                <a:uFillTx/>
                <a:latin typeface="Arial" charset="0"/>
                <a:ea typeface="+mn-ea"/>
                <a:cs typeface="+mn-cs"/>
              </a:rPr>
              <a:t> are towers of speech to awe, to melt, enliven, and to arouse men, while the latter shall be sluggish, frozen, and somber?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600" b="1" i="0" u="none" strike="noStrike" kern="1200" cap="none" spc="0" normalizeH="0" baseline="0" noProof="0" dirty="0">
                <a:ln>
                  <a:noFill/>
                </a:ln>
                <a:solidFill>
                  <a:srgbClr val="CF543F">
                    <a:lumMod val="50000"/>
                  </a:srgbClr>
                </a:solidFill>
                <a:effectLst/>
                <a:uLnTx/>
                <a:uFillTx/>
                <a:latin typeface="Arial" charset="0"/>
                <a:ea typeface="+mn-ea"/>
                <a:cs typeface="+mn-cs"/>
              </a:rPr>
              <a:t>Who is such a fool to think this wisdom?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9748"/>
                                        </p:tgtEl>
                                        <p:attrNameLst>
                                          <p:attrName>style.visibility</p:attrName>
                                        </p:attrNameLst>
                                      </p:cBhvr>
                                      <p:to>
                                        <p:strVal val="visible"/>
                                      </p:to>
                                    </p:set>
                                    <p:animEffect transition="in" filter="fade">
                                      <p:cBhvr>
                                        <p:cTn id="7" dur="1000"/>
                                        <p:tgtEl>
                                          <p:spTgt spid="159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idx="1"/>
          </p:nvPr>
        </p:nvSpPr>
        <p:spPr>
          <a:xfrm>
            <a:off x="1524000" y="2133601"/>
            <a:ext cx="7086600" cy="3429000"/>
          </a:xfrm>
          <a:ln>
            <a:solidFill>
              <a:srgbClr val="C00000"/>
            </a:solidFill>
          </a:ln>
        </p:spPr>
        <p:txBody>
          <a:bodyPr/>
          <a:lstStyle/>
          <a:p>
            <a:pPr eaLnBrk="1" hangingPunct="1">
              <a:buFont typeface="Wingdings" pitchFamily="2" charset="2"/>
              <a:buNone/>
              <a:defRPr/>
            </a:pPr>
            <a:r>
              <a:rPr lang="en-US" sz="4400" b="1" dirty="0">
                <a:latin typeface="Arial" charset="0"/>
              </a:rPr>
              <a:t>	</a:t>
            </a:r>
            <a:r>
              <a:rPr lang="en-US" sz="3600" dirty="0">
                <a:latin typeface="Arial" charset="0"/>
              </a:rPr>
              <a:t>We must present God’s truth adapted to every man so that God’s grace will adapt man to it.</a:t>
            </a:r>
          </a:p>
          <a:p>
            <a:pPr algn="r" eaLnBrk="1" hangingPunct="1">
              <a:buFont typeface="Wingdings" pitchFamily="2" charset="2"/>
              <a:buNone/>
              <a:defRPr/>
            </a:pPr>
            <a:r>
              <a:rPr lang="en-US" sz="2400" dirty="0"/>
              <a:t>  	</a:t>
            </a:r>
          </a:p>
          <a:p>
            <a:pPr algn="r" eaLnBrk="1" hangingPunct="1">
              <a:buFont typeface="Wingdings" pitchFamily="2" charset="2"/>
              <a:buNone/>
              <a:defRPr/>
            </a:pPr>
            <a:r>
              <a:rPr lang="en-US" sz="2400" dirty="0"/>
              <a:t>Spurgeon, </a:t>
            </a:r>
            <a:r>
              <a:rPr lang="en-US" sz="2400" i="1" dirty="0"/>
              <a:t>Lectures to My Students</a:t>
            </a:r>
            <a:endParaRPr lang="en-US" sz="2400" dirty="0"/>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Grp="1" noChangeArrowheads="1"/>
          </p:cNvSpPr>
          <p:nvPr>
            <p:ph idx="1"/>
          </p:nvPr>
        </p:nvSpPr>
        <p:spPr bwMode="auto">
          <a:xfrm>
            <a:off x="1524000" y="1752600"/>
            <a:ext cx="7162800" cy="3108543"/>
          </a:xfrm>
          <a:prstGeom prst="rect">
            <a:avLst/>
          </a:prstGeom>
          <a:noFill/>
          <a:ln w="9525">
            <a:solidFill>
              <a:srgbClr val="C00000"/>
            </a:solidFill>
            <a:miter lim="800000"/>
            <a:headEnd/>
            <a:tailEnd/>
          </a:ln>
        </p:spPr>
        <p:txBody>
          <a:bodyPr wrap="square">
            <a:spAutoFit/>
          </a:bodyPr>
          <a:lstStyle/>
          <a:p>
            <a:pPr marL="114300" indent="0">
              <a:spcBef>
                <a:spcPct val="50000"/>
              </a:spcBef>
              <a:buNone/>
            </a:pPr>
            <a:r>
              <a:rPr lang="en-US" sz="4000" dirty="0">
                <a:solidFill>
                  <a:schemeClr val="accent6">
                    <a:lumMod val="50000"/>
                  </a:schemeClr>
                </a:solidFill>
                <a:latin typeface="Tahoma" pitchFamily="34" charset="0"/>
              </a:rPr>
              <a:t>You must attract the fish to the hook, and if they do not come you should blame the fisherman and not the fish.</a:t>
            </a:r>
          </a:p>
          <a:p>
            <a:pPr algn="r">
              <a:spcBef>
                <a:spcPct val="50000"/>
              </a:spcBef>
            </a:pPr>
            <a:r>
              <a:rPr lang="en-US" sz="2400" dirty="0">
                <a:solidFill>
                  <a:schemeClr val="accent6">
                    <a:lumMod val="50000"/>
                  </a:schemeClr>
                </a:solidFill>
                <a:latin typeface="Tahoma" pitchFamily="34" charset="0"/>
              </a:rPr>
              <a:t>Spurgeon, </a:t>
            </a:r>
            <a:r>
              <a:rPr lang="en-US" sz="2400" i="1" dirty="0">
                <a:solidFill>
                  <a:schemeClr val="accent6">
                    <a:lumMod val="50000"/>
                  </a:schemeClr>
                </a:solidFill>
                <a:latin typeface="Tahoma" pitchFamily="34" charset="0"/>
              </a:rPr>
              <a:t>Lectures To My Students</a:t>
            </a:r>
            <a:endParaRPr lang="en-US" sz="2400" dirty="0">
              <a:solidFill>
                <a:schemeClr val="accent6">
                  <a:lumMod val="50000"/>
                </a:schemeClr>
              </a:solidFill>
              <a:latin typeface="Tahoma" pitchFamily="34" charset="0"/>
            </a:endParaRPr>
          </a:p>
        </p:txBody>
      </p:sp>
    </p:spTree>
    <p:extLst>
      <p:ext uri="{BB962C8B-B14F-4D97-AF65-F5344CB8AC3E}">
        <p14:creationId xmlns:p14="http://schemas.microsoft.com/office/powerpoint/2010/main" val="3370200503"/>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idx="1"/>
          </p:nvPr>
        </p:nvSpPr>
        <p:spPr>
          <a:xfrm>
            <a:off x="990600" y="1981200"/>
            <a:ext cx="7696200" cy="4419600"/>
          </a:xfrm>
          <a:ln>
            <a:solidFill>
              <a:srgbClr val="C00000"/>
            </a:solidFill>
          </a:ln>
        </p:spPr>
        <p:txBody>
          <a:bodyPr>
            <a:normAutofit fontScale="92500" lnSpcReduction="10000"/>
          </a:bodyPr>
          <a:lstStyle/>
          <a:p>
            <a:pPr eaLnBrk="1" hangingPunct="1">
              <a:lnSpc>
                <a:spcPct val="90000"/>
              </a:lnSpc>
              <a:buFont typeface="Wingdings" pitchFamily="2" charset="2"/>
              <a:buNone/>
              <a:defRPr/>
            </a:pPr>
            <a:r>
              <a:rPr lang="en-US" b="1" dirty="0">
                <a:latin typeface="Arial" charset="0"/>
              </a:rPr>
              <a:t>	</a:t>
            </a:r>
            <a:r>
              <a:rPr lang="en-US" sz="3200" dirty="0">
                <a:latin typeface="Arial" charset="0"/>
              </a:rPr>
              <a:t>I’ve noticed that whenever I go fishing the fish don’t automatically jump into my boat or throw themselves up onto the shore for me. Their culture (underwater) is very different from mine (air). It takes intentional effort on my part to make contact with fish. Somehow, I must figure out how to get the bait right in front of their nose in their culture.</a:t>
            </a:r>
          </a:p>
          <a:p>
            <a:pPr eaLnBrk="1" hangingPunct="1">
              <a:lnSpc>
                <a:spcPct val="90000"/>
              </a:lnSpc>
              <a:buFont typeface="Wingdings" pitchFamily="2" charset="2"/>
              <a:buNone/>
              <a:defRPr/>
            </a:pPr>
            <a:endParaRPr lang="en-US" sz="3200" dirty="0">
              <a:latin typeface="Arial" charset="0"/>
            </a:endParaRPr>
          </a:p>
          <a:p>
            <a:pPr algn="r" eaLnBrk="1" hangingPunct="1">
              <a:lnSpc>
                <a:spcPct val="90000"/>
              </a:lnSpc>
              <a:buFont typeface="Wingdings" pitchFamily="2" charset="2"/>
              <a:buNone/>
              <a:defRPr/>
            </a:pPr>
            <a:r>
              <a:rPr lang="en-US" sz="2000" dirty="0"/>
              <a:t>Rick Warren, </a:t>
            </a:r>
            <a:r>
              <a:rPr lang="en-US" sz="2000" i="1" dirty="0"/>
              <a:t>The Purpose-Driven Church </a:t>
            </a:r>
            <a:r>
              <a:rPr lang="en-US" sz="2000" dirty="0"/>
              <a:t>(Grand Rapids:  Zondervan, 1995), 196.</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Preaching and the </a:t>
            </a:r>
            <a:br>
              <a:rPr lang="en-US" dirty="0"/>
            </a:br>
            <a:r>
              <a:rPr lang="en-US" dirty="0"/>
              <a:t>“breakout church”</a:t>
            </a:r>
          </a:p>
        </p:txBody>
      </p:sp>
      <p:sp>
        <p:nvSpPr>
          <p:cNvPr id="3" name="Content Placeholder 2"/>
          <p:cNvSpPr>
            <a:spLocks noGrp="1"/>
          </p:cNvSpPr>
          <p:nvPr>
            <p:ph idx="1"/>
          </p:nvPr>
        </p:nvSpPr>
        <p:spPr/>
        <p:txBody>
          <a:bodyPr/>
          <a:lstStyle/>
          <a:p>
            <a:pPr>
              <a:buNone/>
            </a:pPr>
            <a:r>
              <a:rPr lang="en-US" dirty="0"/>
              <a:t>Thom Rainer, founding dean of the Billy Graham School of Missions, Evangelism, and Church Growth (Southern Seminary):</a:t>
            </a:r>
          </a:p>
          <a:p>
            <a:pPr>
              <a:buNone/>
            </a:pPr>
            <a:endParaRPr lang="en-US" dirty="0"/>
          </a:p>
          <a:p>
            <a:pPr>
              <a:buNone/>
            </a:pPr>
            <a:r>
              <a:rPr lang="en-US" dirty="0"/>
              <a:t>	“It is hard to overestimate how important the centrality of preaching was in these breakout churches. It is just so powerful that it stares you right in the face.”</a:t>
            </a:r>
          </a:p>
          <a:p>
            <a:pPr>
              <a:buNone/>
            </a:pPr>
            <a:endParaRPr lang="en-US" dirty="0"/>
          </a:p>
          <a:p>
            <a:pPr algn="r">
              <a:buNone/>
            </a:pPr>
            <a:r>
              <a:rPr lang="en-US" sz="2000" dirty="0"/>
              <a:t>“An Interview with Thom Rainer,” </a:t>
            </a:r>
            <a:r>
              <a:rPr lang="en-US" sz="2000" i="1" dirty="0"/>
              <a:t>Preaching.</a:t>
            </a:r>
          </a:p>
        </p:txBody>
      </p:sp>
    </p:spTree>
    <p:extLst>
      <p:ext uri="{BB962C8B-B14F-4D97-AF65-F5344CB8AC3E}">
        <p14:creationId xmlns:p14="http://schemas.microsoft.com/office/powerpoint/2010/main" val="3653114483"/>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447800" y="1752600"/>
            <a:ext cx="7239000" cy="4373563"/>
          </a:xfrm>
          <a:ln>
            <a:solidFill>
              <a:srgbClr val="C00000"/>
            </a:solidFill>
          </a:ln>
        </p:spPr>
        <p:txBody>
          <a:bodyPr>
            <a:normAutofit fontScale="92500" lnSpcReduction="20000"/>
          </a:bodyPr>
          <a:lstStyle/>
          <a:p>
            <a:pPr marL="0" indent="0">
              <a:buNone/>
            </a:pPr>
            <a:r>
              <a:rPr lang="en-US" sz="4000" dirty="0"/>
              <a:t>Preaching is a “kind of speaking aimed at both </a:t>
            </a:r>
            <a:r>
              <a:rPr lang="en-US" sz="4000" dirty="0">
                <a:solidFill>
                  <a:srgbClr val="000090"/>
                </a:solidFill>
              </a:rPr>
              <a:t>mind</a:t>
            </a:r>
            <a:r>
              <a:rPr lang="en-US" sz="4000" dirty="0"/>
              <a:t> and </a:t>
            </a:r>
            <a:r>
              <a:rPr lang="en-US" sz="4000" dirty="0">
                <a:solidFill>
                  <a:srgbClr val="000090"/>
                </a:solidFill>
              </a:rPr>
              <a:t>heart</a:t>
            </a:r>
            <a:r>
              <a:rPr lang="en-US" sz="4000" dirty="0"/>
              <a:t>, and seeking unashamedly to change the way people think and </a:t>
            </a:r>
            <a:r>
              <a:rPr lang="en-US" sz="4000" dirty="0">
                <a:solidFill>
                  <a:srgbClr val="000090"/>
                </a:solidFill>
              </a:rPr>
              <a:t>live</a:t>
            </a:r>
            <a:r>
              <a:rPr lang="en-US" sz="4000" dirty="0"/>
              <a:t>. So it is always an attempt at persuasion.”</a:t>
            </a:r>
          </a:p>
          <a:p>
            <a:pPr marL="0" indent="0" algn="r">
              <a:buNone/>
            </a:pPr>
            <a:r>
              <a:rPr lang="en-US" sz="2800" dirty="0"/>
              <a:t>J. I Packer, cited in “Preaching with a Pastor’s Heart,” </a:t>
            </a:r>
            <a:r>
              <a:rPr lang="en-US" sz="2800" i="1" dirty="0"/>
              <a:t>Preach the Word</a:t>
            </a:r>
            <a:r>
              <a:rPr lang="en-US" sz="2800" dirty="0"/>
              <a:t> (Wheaton: Crossway, 2007), 137.</a:t>
            </a:r>
          </a:p>
        </p:txBody>
      </p:sp>
    </p:spTree>
    <p:extLst>
      <p:ext uri="{BB962C8B-B14F-4D97-AF65-F5344CB8AC3E}">
        <p14:creationId xmlns:p14="http://schemas.microsoft.com/office/powerpoint/2010/main" val="3696176154"/>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p:txBody>
          <a:bodyPr/>
          <a:lstStyle/>
          <a:p>
            <a:pPr eaLnBrk="1" hangingPunct="1">
              <a:defRPr/>
            </a:pPr>
            <a:r>
              <a:rPr lang="en-US"/>
              <a:t>Case Study (time permitting)</a:t>
            </a:r>
          </a:p>
        </p:txBody>
      </p:sp>
      <p:sp>
        <p:nvSpPr>
          <p:cNvPr id="162819" name="Rectangle 3"/>
          <p:cNvSpPr>
            <a:spLocks noGrp="1" noChangeArrowheads="1"/>
          </p:cNvSpPr>
          <p:nvPr>
            <p:ph idx="1"/>
          </p:nvPr>
        </p:nvSpPr>
        <p:spPr/>
        <p:txBody>
          <a:bodyPr/>
          <a:lstStyle/>
          <a:p>
            <a:pPr eaLnBrk="1" hangingPunct="1">
              <a:defRPr/>
            </a:pPr>
            <a:r>
              <a:rPr lang="en-US" sz="3600"/>
              <a:t>Mentors, Spurgeon, and Youth Pastor Todd.</a:t>
            </a:r>
          </a:p>
          <a:p>
            <a:pPr lvl="1" eaLnBrk="1" hangingPunct="1">
              <a:defRPr/>
            </a:pPr>
            <a:r>
              <a:rPr lang="en-US" sz="3200"/>
              <a:t>What did Todd want to accomplish?</a:t>
            </a:r>
          </a:p>
          <a:p>
            <a:pPr lvl="1" eaLnBrk="1" hangingPunct="1">
              <a:defRPr/>
            </a:pPr>
            <a:r>
              <a:rPr lang="en-US" sz="3200"/>
              <a:t>What mistakes did he make about audience adaptation?</a:t>
            </a:r>
          </a:p>
          <a:p>
            <a:pPr lvl="1" eaLnBrk="1" hangingPunct="1">
              <a:defRPr/>
            </a:pPr>
            <a:r>
              <a:rPr lang="en-US" sz="3200"/>
              <a:t>How could he have been more effective?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62819">
                                            <p:txEl>
                                              <p:pRg st="1" end="1"/>
                                            </p:txEl>
                                          </p:spTgt>
                                        </p:tgtEl>
                                        <p:attrNameLst>
                                          <p:attrName>style.visibility</p:attrName>
                                        </p:attrNameLst>
                                      </p:cBhvr>
                                      <p:to>
                                        <p:strVal val="visible"/>
                                      </p:to>
                                    </p:set>
                                    <p:anim calcmode="lin" valueType="num">
                                      <p:cBhvr>
                                        <p:cTn id="7" dur="500" fill="hold"/>
                                        <p:tgtEl>
                                          <p:spTgt spid="16281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6281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6281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62819">
                                            <p:txEl>
                                              <p:pRg st="1" end="1"/>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162819">
                                            <p:txEl>
                                              <p:pRg st="2" end="2"/>
                                            </p:txEl>
                                          </p:spTgt>
                                        </p:tgtEl>
                                        <p:attrNameLst>
                                          <p:attrName>style.visibility</p:attrName>
                                        </p:attrNameLst>
                                      </p:cBhvr>
                                      <p:to>
                                        <p:strVal val="visible"/>
                                      </p:to>
                                    </p:set>
                                    <p:anim calcmode="lin" valueType="num">
                                      <p:cBhvr>
                                        <p:cTn id="13" dur="500" fill="hold"/>
                                        <p:tgtEl>
                                          <p:spTgt spid="16281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6281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6281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62819">
                                            <p:txEl>
                                              <p:pRg st="2" end="2"/>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162819">
                                            <p:txEl>
                                              <p:pRg st="3" end="3"/>
                                            </p:txEl>
                                          </p:spTgt>
                                        </p:tgtEl>
                                        <p:attrNameLst>
                                          <p:attrName>style.visibility</p:attrName>
                                        </p:attrNameLst>
                                      </p:cBhvr>
                                      <p:to>
                                        <p:strVal val="visible"/>
                                      </p:to>
                                    </p:set>
                                    <p:anim calcmode="lin" valueType="num">
                                      <p:cBhvr>
                                        <p:cTn id="19" dur="500" fill="hold"/>
                                        <p:tgtEl>
                                          <p:spTgt spid="16281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6281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6281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628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zondervan.com/images/contributor/medium/ortbergj.jpg"/>
          <p:cNvPicPr>
            <a:picLocks noChangeAspect="1" noChangeArrowheads="1"/>
          </p:cNvPicPr>
          <p:nvPr/>
        </p:nvPicPr>
        <p:blipFill>
          <a:blip r:embed="rId2" cstate="print"/>
          <a:srcRect/>
          <a:stretch>
            <a:fillRect/>
          </a:stretch>
        </p:blipFill>
        <p:spPr bwMode="auto">
          <a:xfrm>
            <a:off x="6019800" y="304800"/>
            <a:ext cx="2895600" cy="3400425"/>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Title 1"/>
          <p:cNvSpPr>
            <a:spLocks noGrp="1"/>
          </p:cNvSpPr>
          <p:nvPr>
            <p:ph type="title"/>
          </p:nvPr>
        </p:nvSpPr>
        <p:spPr>
          <a:xfrm>
            <a:off x="304800" y="228600"/>
            <a:ext cx="6248400" cy="1401762"/>
          </a:xfrm>
        </p:spPr>
        <p:txBody>
          <a:bodyPr>
            <a:normAutofit fontScale="90000"/>
          </a:bodyPr>
          <a:lstStyle/>
          <a:p>
            <a:r>
              <a:rPr lang="en-US" sz="2700" dirty="0">
                <a:solidFill>
                  <a:schemeClr val="tx1"/>
                </a:solidFill>
              </a:rPr>
              <a:t>Case Study:</a:t>
            </a:r>
            <a:br>
              <a:rPr lang="en-US" sz="2700" dirty="0">
                <a:solidFill>
                  <a:schemeClr val="tx1"/>
                </a:solidFill>
              </a:rPr>
            </a:br>
            <a:r>
              <a:rPr lang="en-US" sz="2700" dirty="0">
                <a:solidFill>
                  <a:schemeClr val="tx1"/>
                </a:solidFill>
              </a:rPr>
              <a:t>John Ortberg, </a:t>
            </a:r>
            <a:br>
              <a:rPr lang="en-US" sz="2700" dirty="0">
                <a:solidFill>
                  <a:schemeClr val="tx1"/>
                </a:solidFill>
              </a:rPr>
            </a:br>
            <a:r>
              <a:rPr lang="en-US" sz="2700" dirty="0">
                <a:solidFill>
                  <a:schemeClr val="tx1"/>
                </a:solidFill>
              </a:rPr>
              <a:t>“The Most Important Decision”</a:t>
            </a:r>
            <a:br>
              <a:rPr lang="en-US" sz="2700" dirty="0">
                <a:solidFill>
                  <a:schemeClr val="tx1"/>
                </a:solidFill>
              </a:rPr>
            </a:br>
            <a:r>
              <a:rPr lang="en-US" sz="1600" dirty="0">
                <a:hlinkClick r:id="rId3"/>
              </a:rPr>
              <a:t>http://mppc.org/sermons/most-important-decision</a:t>
            </a:r>
            <a:endParaRPr lang="en-US" sz="2700" dirty="0"/>
          </a:p>
        </p:txBody>
      </p:sp>
      <p:sp>
        <p:nvSpPr>
          <p:cNvPr id="3" name="Content Placeholder 2"/>
          <p:cNvSpPr>
            <a:spLocks noGrp="1"/>
          </p:cNvSpPr>
          <p:nvPr>
            <p:ph idx="1"/>
          </p:nvPr>
        </p:nvSpPr>
        <p:spPr>
          <a:xfrm>
            <a:off x="152400" y="1752600"/>
            <a:ext cx="6248400" cy="1981200"/>
          </a:xfrm>
        </p:spPr>
        <p:txBody>
          <a:bodyPr>
            <a:normAutofit lnSpcReduction="10000"/>
          </a:bodyPr>
          <a:lstStyle/>
          <a:p>
            <a:r>
              <a:rPr lang="en-US" dirty="0"/>
              <a:t>Rhetorical Situation: Who is the audience? What is the context?</a:t>
            </a:r>
          </a:p>
          <a:p>
            <a:endParaRPr lang="en-US" dirty="0"/>
          </a:p>
          <a:p>
            <a:r>
              <a:rPr lang="en-US" dirty="0"/>
              <a:t>Ethos: How does he build credibility with his listeners? </a:t>
            </a:r>
          </a:p>
        </p:txBody>
      </p:sp>
      <p:sp>
        <p:nvSpPr>
          <p:cNvPr id="5" name="Content Placeholder 2"/>
          <p:cNvSpPr txBox="1">
            <a:spLocks/>
          </p:cNvSpPr>
          <p:nvPr/>
        </p:nvSpPr>
        <p:spPr>
          <a:xfrm>
            <a:off x="152400" y="3962400"/>
            <a:ext cx="8915400" cy="3006691"/>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342900" marR="0" lvl="0" indent="-228600" algn="l" defTabSz="914400" rtl="0" eaLnBrk="1" fontAlgn="base" latinLnBrk="0" hangingPunct="1">
              <a:lnSpc>
                <a:spcPct val="100000"/>
              </a:lnSpc>
              <a:spcBef>
                <a:spcPct val="20000"/>
              </a:spcBef>
              <a:spcAft>
                <a:spcPct val="0"/>
              </a:spcAft>
              <a:buClr>
                <a:srgbClr val="93A299"/>
              </a:buClr>
              <a:buSzTx/>
              <a:buFont typeface="Arial" pitchFamily="34" charset="0"/>
              <a:buChar char="•"/>
              <a:tabLst/>
              <a:defRPr/>
            </a:pPr>
            <a:r>
              <a:rPr kumimoji="0" lang="en-US" sz="2400" b="0" i="0" u="none" strike="noStrike" kern="1200" cap="none" spc="0" normalizeH="0" baseline="0" noProof="0" dirty="0">
                <a:ln>
                  <a:noFill/>
                </a:ln>
                <a:solidFill>
                  <a:srgbClr val="564B3C"/>
                </a:solidFill>
                <a:effectLst/>
                <a:uLnTx/>
                <a:uFillTx/>
                <a:latin typeface="Century Gothic"/>
                <a:ea typeface="+mn-ea"/>
                <a:cs typeface="+mn-cs"/>
              </a:rPr>
              <a:t>Pathos: Does Ortberg embody moods with his delivery? How does he use form on the micro and macro levels? How does humor contribute to the persuasiveness? How does he warn/threaten?</a:t>
            </a:r>
          </a:p>
          <a:p>
            <a:pPr marL="342900" marR="0" lvl="0" indent="-228600" algn="l" defTabSz="914400" rtl="0" eaLnBrk="1" fontAlgn="base" latinLnBrk="0" hangingPunct="1">
              <a:lnSpc>
                <a:spcPct val="100000"/>
              </a:lnSpc>
              <a:spcBef>
                <a:spcPct val="20000"/>
              </a:spcBef>
              <a:spcAft>
                <a:spcPct val="0"/>
              </a:spcAft>
              <a:buClr>
                <a:srgbClr val="93A299"/>
              </a:buClr>
              <a:buSzTx/>
              <a:buFont typeface="Arial" pitchFamily="34" charset="0"/>
              <a:buChar char="•"/>
              <a:tabLst/>
              <a:defRPr/>
            </a:pPr>
            <a:endParaRPr kumimoji="0" lang="en-US" sz="2400" b="0" i="0" u="none" strike="noStrike" kern="1200" cap="none" spc="0" normalizeH="0" baseline="0" noProof="0" dirty="0">
              <a:ln>
                <a:noFill/>
              </a:ln>
              <a:solidFill>
                <a:srgbClr val="564B3C"/>
              </a:solidFill>
              <a:effectLst/>
              <a:uLnTx/>
              <a:uFillTx/>
              <a:latin typeface="Century Gothic"/>
              <a:ea typeface="+mn-ea"/>
              <a:cs typeface="+mn-cs"/>
            </a:endParaRPr>
          </a:p>
          <a:p>
            <a:pPr marL="342900" marR="0" lvl="0" indent="-228600" algn="l" defTabSz="914400" rtl="0" eaLnBrk="1" fontAlgn="base" latinLnBrk="0" hangingPunct="1">
              <a:lnSpc>
                <a:spcPct val="100000"/>
              </a:lnSpc>
              <a:spcBef>
                <a:spcPct val="20000"/>
              </a:spcBef>
              <a:spcAft>
                <a:spcPct val="0"/>
              </a:spcAft>
              <a:buClr>
                <a:srgbClr val="93A299"/>
              </a:buClr>
              <a:buSzTx/>
              <a:buFont typeface="Arial" pitchFamily="34" charset="0"/>
              <a:buChar char="•"/>
              <a:tabLst/>
              <a:defRPr/>
            </a:pPr>
            <a:r>
              <a:rPr kumimoji="0" lang="en-US" sz="2400" b="0" i="0" u="none" strike="noStrike" kern="1200" cap="none" spc="0" normalizeH="0" baseline="0" noProof="0" dirty="0">
                <a:ln>
                  <a:noFill/>
                </a:ln>
                <a:solidFill>
                  <a:srgbClr val="564B3C"/>
                </a:solidFill>
                <a:effectLst/>
                <a:uLnTx/>
                <a:uFillTx/>
                <a:latin typeface="Century Gothic"/>
                <a:ea typeface="+mn-ea"/>
                <a:cs typeface="+mn-cs"/>
              </a:rPr>
              <a:t>Logos: What objection does Ortberg acknowledge near the beginning? How does he deal with it? What beliefs of the audience (common ground) does he use?</a:t>
            </a:r>
          </a:p>
        </p:txBody>
      </p:sp>
    </p:spTree>
    <p:extLst>
      <p:ext uri="{BB962C8B-B14F-4D97-AF65-F5344CB8AC3E}">
        <p14:creationId xmlns:p14="http://schemas.microsoft.com/office/powerpoint/2010/main" val="626560240"/>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178253160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Preaching (Homiletics)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627673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533400" y="381000"/>
            <a:ext cx="7924800" cy="1143000"/>
          </a:xfrm>
        </p:spPr>
        <p:txBody>
          <a:bodyPr>
            <a:noAutofit/>
          </a:bodyPr>
          <a:lstStyle/>
          <a:p>
            <a:pPr eaLnBrk="1" hangingPunct="1">
              <a:defRPr/>
            </a:pPr>
            <a:r>
              <a:rPr lang="en-US" sz="4400" dirty="0">
                <a:solidFill>
                  <a:schemeClr val="tx1"/>
                </a:solidFill>
              </a:rPr>
              <a:t>What Will This Class Do For You?</a:t>
            </a:r>
          </a:p>
        </p:txBody>
      </p:sp>
      <p:sp>
        <p:nvSpPr>
          <p:cNvPr id="82947" name="Rectangle 3"/>
          <p:cNvSpPr>
            <a:spLocks noGrp="1" noChangeArrowheads="1"/>
          </p:cNvSpPr>
          <p:nvPr>
            <p:ph idx="1"/>
          </p:nvPr>
        </p:nvSpPr>
        <p:spPr>
          <a:xfrm>
            <a:off x="533400" y="2332038"/>
            <a:ext cx="7924800" cy="3535362"/>
          </a:xfrm>
        </p:spPr>
        <p:txBody>
          <a:bodyPr/>
          <a:lstStyle/>
          <a:p>
            <a:pPr marL="609600" indent="-609600" eaLnBrk="1" hangingPunct="1">
              <a:buClr>
                <a:srgbClr val="FF0000"/>
              </a:buClr>
              <a:buSzTx/>
              <a:buFont typeface="Wingdings" pitchFamily="2" charset="2"/>
              <a:buChar char="Ø"/>
              <a:defRPr/>
            </a:pPr>
            <a:r>
              <a:rPr lang="en-US" sz="2800" b="1" dirty="0">
                <a:latin typeface="+mj-lt"/>
              </a:rPr>
              <a:t>Increase skill in preaching.</a:t>
            </a:r>
          </a:p>
          <a:p>
            <a:pPr marL="609600" indent="-609600" eaLnBrk="1" hangingPunct="1">
              <a:buClr>
                <a:srgbClr val="FF0000"/>
              </a:buClr>
              <a:buSzTx/>
              <a:buFont typeface="Wingdings" pitchFamily="2" charset="2"/>
              <a:buChar char="Ø"/>
              <a:defRPr/>
            </a:pPr>
            <a:r>
              <a:rPr lang="en-US" sz="2800" b="1" dirty="0">
                <a:latin typeface="+mj-lt"/>
              </a:rPr>
              <a:t>Increase skill in leadership/communication.</a:t>
            </a:r>
          </a:p>
          <a:p>
            <a:pPr marL="609600" indent="-609600" eaLnBrk="1" hangingPunct="1">
              <a:buClr>
                <a:srgbClr val="FF0000"/>
              </a:buClr>
              <a:buSzTx/>
              <a:buFont typeface="Wingdings" pitchFamily="2" charset="2"/>
              <a:buChar char="Ø"/>
              <a:defRPr/>
            </a:pPr>
            <a:r>
              <a:rPr lang="en-US" sz="2800" b="1" dirty="0">
                <a:latin typeface="+mj-lt"/>
              </a:rPr>
              <a:t>Increase ability to discern others’ persuasion.</a:t>
            </a:r>
          </a:p>
        </p:txBody>
      </p:sp>
    </p:spTree>
    <p:extLst>
      <p:ext uri="{BB962C8B-B14F-4D97-AF65-F5344CB8AC3E}">
        <p14:creationId xmlns:p14="http://schemas.microsoft.com/office/powerpoint/2010/main" val="27410273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p:cTn id="7" dur="1000" fill="hold"/>
                                        <p:tgtEl>
                                          <p:spTgt spid="8294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829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29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2947">
                                            <p:txEl>
                                              <p:pRg st="1" end="1"/>
                                            </p:txEl>
                                          </p:spTgt>
                                        </p:tgtEl>
                                        <p:attrNameLst>
                                          <p:attrName>style.visibility</p:attrName>
                                        </p:attrNameLst>
                                      </p:cBhvr>
                                      <p:to>
                                        <p:strVal val="visible"/>
                                      </p:to>
                                    </p:set>
                                    <p:anim calcmode="lin" valueType="num">
                                      <p:cBhvr>
                                        <p:cTn id="14" dur="1000" fill="hold"/>
                                        <p:tgtEl>
                                          <p:spTgt spid="82947">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829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829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82947">
                                            <p:txEl>
                                              <p:pRg st="2" end="2"/>
                                            </p:txEl>
                                          </p:spTgt>
                                        </p:tgtEl>
                                        <p:attrNameLst>
                                          <p:attrName>style.visibility</p:attrName>
                                        </p:attrNameLst>
                                      </p:cBhvr>
                                      <p:to>
                                        <p:strVal val="visible"/>
                                      </p:to>
                                    </p:set>
                                    <p:anim calcmode="lin" valueType="num">
                                      <p:cBhvr>
                                        <p:cTn id="21" dur="1000" fill="hold"/>
                                        <p:tgtEl>
                                          <p:spTgt spid="82947">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8294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a:xfrm>
            <a:off x="533400" y="228600"/>
            <a:ext cx="8001000" cy="990600"/>
          </a:xfrm>
        </p:spPr>
        <p:txBody>
          <a:bodyPr/>
          <a:lstStyle/>
          <a:p>
            <a:pPr eaLnBrk="1" hangingPunct="1">
              <a:defRPr/>
            </a:pPr>
            <a:r>
              <a:rPr lang="en-US" sz="4000" dirty="0">
                <a:solidFill>
                  <a:schemeClr val="tx1"/>
                </a:solidFill>
              </a:rPr>
              <a:t>Overview</a:t>
            </a:r>
          </a:p>
        </p:txBody>
      </p:sp>
      <p:graphicFrame>
        <p:nvGraphicFramePr>
          <p:cNvPr id="3" name="Table 2"/>
          <p:cNvGraphicFramePr>
            <a:graphicFrameLocks noGrp="1"/>
          </p:cNvGraphicFramePr>
          <p:nvPr>
            <p:extLst>
              <p:ext uri="{D42A27DB-BD31-4B8C-83A1-F6EECF244321}">
                <p14:modId xmlns:p14="http://schemas.microsoft.com/office/powerpoint/2010/main" val="458312197"/>
              </p:ext>
            </p:extLst>
          </p:nvPr>
        </p:nvGraphicFramePr>
        <p:xfrm>
          <a:off x="381000" y="1066800"/>
          <a:ext cx="8382001" cy="5593178"/>
        </p:xfrm>
        <a:graphic>
          <a:graphicData uri="http://schemas.openxmlformats.org/drawingml/2006/table">
            <a:tbl>
              <a:tblPr/>
              <a:tblGrid>
                <a:gridCol w="16764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581401">
                  <a:extLst>
                    <a:ext uri="{9D8B030D-6E8A-4147-A177-3AD203B41FA5}">
                      <a16:colId xmlns:a16="http://schemas.microsoft.com/office/drawing/2014/main" val="20002"/>
                    </a:ext>
                  </a:extLst>
                </a:gridCol>
              </a:tblGrid>
              <a:tr h="614031">
                <a:tc>
                  <a:txBody>
                    <a:bodyPr/>
                    <a:lstStyle/>
                    <a:p>
                      <a:r>
                        <a:rPr lang="en-US" sz="2400" b="1" dirty="0">
                          <a:solidFill>
                            <a:schemeClr val="bg1"/>
                          </a:solidFill>
                          <a:effectLst/>
                        </a:rPr>
                        <a:t>Unit</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000000"/>
                    </a:solidFill>
                  </a:tcPr>
                </a:tc>
                <a:tc>
                  <a:txBody>
                    <a:bodyPr/>
                    <a:lstStyle/>
                    <a:p>
                      <a:r>
                        <a:rPr lang="en-US" sz="2400" b="1" dirty="0">
                          <a:solidFill>
                            <a:schemeClr val="bg1"/>
                          </a:solidFill>
                          <a:effectLst/>
                        </a:rPr>
                        <a:t>Focus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r>
                        <a:rPr lang="en-US" sz="2400" b="1" dirty="0">
                          <a:solidFill>
                            <a:schemeClr val="bg1"/>
                          </a:solidFill>
                          <a:effectLst/>
                        </a:rPr>
                        <a:t>Assignment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738040">
                <a:tc>
                  <a:txBody>
                    <a:bodyPr/>
                    <a:lstStyle/>
                    <a:p>
                      <a:r>
                        <a:rPr lang="en-US" sz="2000" b="1" dirty="0">
                          <a:solidFill>
                            <a:schemeClr val="bg2">
                              <a:lumMod val="25000"/>
                            </a:schemeClr>
                          </a:solidFill>
                          <a:effectLst/>
                        </a:rPr>
                        <a:t>Ethos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effectLst/>
                        </a:rPr>
                        <a:t>The speaker’s reputation.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effectLst/>
                        </a:rPr>
                        <a:t>Paper 1:</a:t>
                      </a:r>
                      <a:r>
                        <a:rPr lang="en-US" sz="2000" b="1" baseline="0" dirty="0">
                          <a:effectLst/>
                        </a:rPr>
                        <a:t> </a:t>
                      </a:r>
                      <a:r>
                        <a:rPr lang="en-US" sz="2000" b="1" dirty="0">
                          <a:effectLst/>
                        </a:rPr>
                        <a:t>Self-assessment.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10227">
                <a:tc>
                  <a:txBody>
                    <a:bodyPr/>
                    <a:lstStyle/>
                    <a:p>
                      <a:r>
                        <a:rPr lang="en-US" sz="2000" b="1" dirty="0">
                          <a:solidFill>
                            <a:schemeClr val="bg2">
                              <a:lumMod val="25000"/>
                            </a:schemeClr>
                          </a:solidFill>
                          <a:effectLst/>
                        </a:rPr>
                        <a:t>Pathos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effectLst/>
                        </a:rPr>
                        <a:t>Emotion, values.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effectLst/>
                        </a:rPr>
                        <a:t>Sermon 1: Evangelism (goal:</a:t>
                      </a:r>
                      <a:r>
                        <a:rPr lang="en-US" sz="2000" b="1" baseline="0" dirty="0">
                          <a:effectLst/>
                        </a:rPr>
                        <a:t> change action).</a:t>
                      </a:r>
                      <a:endParaRPr lang="en-US" sz="2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58928">
                <a:tc>
                  <a:txBody>
                    <a:bodyPr/>
                    <a:lstStyle/>
                    <a:p>
                      <a:r>
                        <a:rPr lang="en-US" sz="2000" b="1" dirty="0">
                          <a:solidFill>
                            <a:schemeClr val="bg2">
                              <a:lumMod val="25000"/>
                            </a:schemeClr>
                          </a:solidFill>
                          <a:effectLst/>
                        </a:rPr>
                        <a:t>Logos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a:effectLst/>
                        </a:rPr>
                        <a:t>Logic, </a:t>
                      </a:r>
                      <a:r>
                        <a:rPr lang="en-US" sz="2000" b="1" baseline="0">
                          <a:effectLst/>
                        </a:rPr>
                        <a:t>collaboration,  faulty reasoning.</a:t>
                      </a:r>
                      <a:endParaRPr lang="en-US" sz="2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effectLst/>
                        </a:rPr>
                        <a:t>Sermon</a:t>
                      </a:r>
                      <a:r>
                        <a:rPr lang="en-US" sz="2000" b="1" baseline="0" dirty="0">
                          <a:effectLst/>
                        </a:rPr>
                        <a:t> 2: Convince</a:t>
                      </a:r>
                    </a:p>
                    <a:p>
                      <a:r>
                        <a:rPr lang="en-US" sz="2000" b="1" baseline="0" dirty="0">
                          <a:effectLst/>
                        </a:rPr>
                        <a:t>(goal: change thinking).</a:t>
                      </a:r>
                    </a:p>
                    <a:p>
                      <a:r>
                        <a:rPr lang="en-US" sz="2000" b="1" baseline="0" dirty="0">
                          <a:effectLst/>
                        </a:rPr>
                        <a:t>OR</a:t>
                      </a:r>
                    </a:p>
                    <a:p>
                      <a:r>
                        <a:rPr lang="en-US" sz="2000" b="1" baseline="0" dirty="0">
                          <a:effectLst/>
                        </a:rPr>
                        <a:t>Paper 2 (Rhetorical Criticism of a Sermon)</a:t>
                      </a:r>
                      <a:endParaRPr lang="en-US" sz="2000" b="1" dirty="0">
                        <a:effectLst/>
                      </a:endParaRPr>
                    </a:p>
                    <a:p>
                      <a:endParaRPr lang="en-US" sz="2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18062">
                <a:tc>
                  <a:txBody>
                    <a:bodyPr/>
                    <a:lstStyle/>
                    <a:p>
                      <a:r>
                        <a:rPr lang="en-US" sz="2000" b="1" dirty="0">
                          <a:solidFill>
                            <a:schemeClr val="bg2">
                              <a:lumMod val="25000"/>
                            </a:schemeClr>
                          </a:solidFill>
                          <a:effectLst/>
                        </a:rPr>
                        <a:t>Leadership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baseline="0" dirty="0">
                          <a:effectLst/>
                        </a:rPr>
                        <a:t>Leadership, vision casting.</a:t>
                      </a:r>
                      <a:endParaRPr lang="en-US" sz="2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09600">
                <a:tc>
                  <a:txBody>
                    <a:bodyPr/>
                    <a:lstStyle/>
                    <a:p>
                      <a:r>
                        <a:rPr lang="en-US" sz="2000" b="1" dirty="0">
                          <a:solidFill>
                            <a:schemeClr val="bg2">
                              <a:lumMod val="25000"/>
                            </a:schemeClr>
                          </a:solidFill>
                          <a:effectLst/>
                        </a:rPr>
                        <a:t>Ethics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r>
                        <a:rPr lang="en-US" sz="2000" b="1" dirty="0">
                          <a:effectLst/>
                        </a:rPr>
                        <a:t>Ethics.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effectLst/>
                        </a:rPr>
                        <a:t>Th.M. Paper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305800" cy="699868"/>
          </a:xfrm>
        </p:spPr>
        <p:txBody>
          <a:bodyPr>
            <a:normAutofit fontScale="90000"/>
          </a:bodyPr>
          <a:lstStyle/>
          <a:p>
            <a:pPr algn="ctr"/>
            <a:r>
              <a:rPr lang="en-US" dirty="0"/>
              <a:t>2 Corinthians 5:10-11</a:t>
            </a:r>
          </a:p>
        </p:txBody>
      </p:sp>
      <p:sp>
        <p:nvSpPr>
          <p:cNvPr id="3" name="Subtitle 2"/>
          <p:cNvSpPr>
            <a:spLocks noGrp="1"/>
          </p:cNvSpPr>
          <p:nvPr>
            <p:ph type="subTitle" idx="1"/>
          </p:nvPr>
        </p:nvSpPr>
        <p:spPr>
          <a:xfrm>
            <a:off x="457200" y="1981200"/>
            <a:ext cx="8305800" cy="2743200"/>
          </a:xfrm>
        </p:spPr>
        <p:txBody>
          <a:bodyPr>
            <a:normAutofit/>
          </a:bodyPr>
          <a:lstStyle/>
          <a:p>
            <a:pPr algn="ctr"/>
            <a:r>
              <a:rPr lang="en-US" sz="3200" dirty="0">
                <a:solidFill>
                  <a:schemeClr val="accent1">
                    <a:lumMod val="40000"/>
                    <a:lumOff val="60000"/>
                  </a:schemeClr>
                </a:solidFill>
                <a:effectLst>
                  <a:outerShdw blurRad="38100" dist="38100" dir="2700000" algn="tl">
                    <a:srgbClr val="000000">
                      <a:alpha val="43137"/>
                    </a:srgbClr>
                  </a:outerShdw>
                </a:effectLst>
              </a:rPr>
              <a:t>For we must all appear before the judgment seat of God, so that each one may receive what is due for what he has done in the body, whether good or evil. Therefore, knowing the fear of the Lord, we persuade others.</a:t>
            </a:r>
          </a:p>
        </p:txBody>
      </p:sp>
    </p:spTree>
    <p:extLst>
      <p:ext uri="{BB962C8B-B14F-4D97-AF65-F5344CB8AC3E}">
        <p14:creationId xmlns:p14="http://schemas.microsoft.com/office/powerpoint/2010/main" val="427333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rrowheads="1"/>
          </p:cNvSpPr>
          <p:nvPr>
            <p:ph type="title"/>
          </p:nvPr>
        </p:nvSpPr>
        <p:spPr/>
        <p:txBody>
          <a:bodyPr/>
          <a:lstStyle/>
          <a:p>
            <a:pPr eaLnBrk="1" hangingPunct="1">
              <a:defRPr/>
            </a:pPr>
            <a:r>
              <a:rPr lang="en-US" dirty="0">
                <a:solidFill>
                  <a:schemeClr val="tx1"/>
                </a:solidFill>
              </a:rPr>
              <a:t>Define “Persuasion”</a:t>
            </a:r>
          </a:p>
        </p:txBody>
      </p:sp>
      <p:sp>
        <p:nvSpPr>
          <p:cNvPr id="154627" name="Rectangle 3"/>
          <p:cNvSpPr>
            <a:spLocks noGrp="1" noChangeArrowheads="1"/>
          </p:cNvSpPr>
          <p:nvPr>
            <p:ph idx="1"/>
          </p:nvPr>
        </p:nvSpPr>
        <p:spPr>
          <a:xfrm>
            <a:off x="990600" y="1600200"/>
            <a:ext cx="7467600" cy="4525963"/>
          </a:xfrm>
        </p:spPr>
        <p:txBody>
          <a:bodyPr>
            <a:normAutofit/>
          </a:bodyPr>
          <a:lstStyle/>
          <a:p>
            <a:pPr eaLnBrk="1" hangingPunct="1">
              <a:defRPr/>
            </a:pPr>
            <a:r>
              <a:rPr lang="en-US" sz="2800" dirty="0">
                <a:solidFill>
                  <a:schemeClr val="tx1"/>
                </a:solidFill>
              </a:rPr>
              <a:t>Groups of 3-4.</a:t>
            </a:r>
          </a:p>
          <a:p>
            <a:pPr eaLnBrk="1" hangingPunct="1">
              <a:defRPr/>
            </a:pPr>
            <a:r>
              <a:rPr lang="en-US" sz="2800" dirty="0">
                <a:solidFill>
                  <a:schemeClr val="tx1"/>
                </a:solidFill>
              </a:rPr>
              <a:t>Leader/secretary = person who preached most recently.</a:t>
            </a:r>
          </a:p>
          <a:p>
            <a:pPr eaLnBrk="1" hangingPunct="1">
              <a:defRPr/>
            </a:pPr>
            <a:r>
              <a:rPr lang="en-US" sz="2800" dirty="0">
                <a:solidFill>
                  <a:schemeClr val="tx1"/>
                </a:solidFill>
              </a:rPr>
              <a:t>5 minutes.</a:t>
            </a:r>
          </a:p>
          <a:p>
            <a:pPr eaLnBrk="1" hangingPunct="1">
              <a:defRPr/>
            </a:pPr>
            <a:r>
              <a:rPr lang="en-US" sz="2800" dirty="0">
                <a:solidFill>
                  <a:schemeClr val="tx1"/>
                </a:solidFill>
              </a:rPr>
              <a:t>Leader comes to keyboard to type your group’s definition.</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p:txBody>
          <a:bodyPr/>
          <a:lstStyle/>
          <a:p>
            <a:pPr eaLnBrk="1" hangingPunct="1">
              <a:defRPr/>
            </a:pPr>
            <a:r>
              <a:rPr lang="en-US"/>
              <a:t>Class Definitions</a:t>
            </a:r>
          </a:p>
        </p:txBody>
      </p:sp>
      <p:sp>
        <p:nvSpPr>
          <p:cNvPr id="168963" name="Rectangle 3"/>
          <p:cNvSpPr>
            <a:spLocks noGrp="1" noChangeArrowheads="1"/>
          </p:cNvSpPr>
          <p:nvPr>
            <p:ph idx="1"/>
          </p:nvPr>
        </p:nvSpPr>
        <p:spPr/>
        <p:txBody>
          <a:bodyPr>
            <a:normAutofit/>
          </a:bodyPr>
          <a:lstStyle/>
          <a:p>
            <a:pPr eaLnBrk="1" hangingPunct="1">
              <a:defRPr/>
            </a:pPr>
            <a:r>
              <a:rPr lang="en-US" sz="2800" dirty="0"/>
              <a:t>Group 1:</a:t>
            </a:r>
          </a:p>
          <a:p>
            <a:pPr eaLnBrk="1" hangingPunct="1">
              <a:defRPr/>
            </a:pPr>
            <a:r>
              <a:rPr lang="en-US" sz="2800" dirty="0"/>
              <a:t>Group 2:</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a:xfrm>
            <a:off x="533400" y="457200"/>
            <a:ext cx="7924800" cy="1143000"/>
          </a:xfrm>
        </p:spPr>
        <p:txBody>
          <a:bodyPr>
            <a:noAutofit/>
          </a:bodyPr>
          <a:lstStyle/>
          <a:p>
            <a:pPr eaLnBrk="1" hangingPunct="1">
              <a:defRPr/>
            </a:pPr>
            <a:r>
              <a:rPr lang="en-US" sz="4400" dirty="0">
                <a:solidFill>
                  <a:schemeClr val="tx1"/>
                </a:solidFill>
              </a:rPr>
              <a:t>Defining “Persuasion”</a:t>
            </a:r>
          </a:p>
        </p:txBody>
      </p:sp>
      <p:sp>
        <p:nvSpPr>
          <p:cNvPr id="104451" name="Rectangle 3"/>
          <p:cNvSpPr>
            <a:spLocks noGrp="1" noChangeArrowheads="1"/>
          </p:cNvSpPr>
          <p:nvPr>
            <p:ph idx="1"/>
          </p:nvPr>
        </p:nvSpPr>
        <p:spPr>
          <a:xfrm>
            <a:off x="0" y="1524000"/>
            <a:ext cx="9144000" cy="5181600"/>
          </a:xfrm>
        </p:spPr>
        <p:txBody>
          <a:bodyPr>
            <a:noAutofit/>
          </a:bodyPr>
          <a:lstStyle/>
          <a:p>
            <a:pPr marL="990600" lvl="1" indent="-533400" eaLnBrk="1" hangingPunct="1">
              <a:buClr>
                <a:srgbClr val="FF0000"/>
              </a:buClr>
              <a:buSzTx/>
              <a:buFont typeface="Wingdings" pitchFamily="2" charset="2"/>
              <a:buChar char="Ø"/>
              <a:defRPr/>
            </a:pPr>
            <a:r>
              <a:rPr lang="en-US" sz="2400" dirty="0">
                <a:latin typeface="+mj-lt"/>
              </a:rPr>
              <a:t>“Persuasion is a complex, continuing, interactive </a:t>
            </a:r>
            <a:r>
              <a:rPr lang="en-US" sz="2400" dirty="0">
                <a:solidFill>
                  <a:srgbClr val="FF0000"/>
                </a:solidFill>
                <a:latin typeface="+mj-lt"/>
              </a:rPr>
              <a:t>process</a:t>
            </a:r>
            <a:r>
              <a:rPr lang="en-US" sz="2400" dirty="0">
                <a:latin typeface="+mj-lt"/>
              </a:rPr>
              <a:t> in which a sender and receiver are linked by symbols, verbal and nonverbal, through which the persuader attempts to influence the </a:t>
            </a:r>
            <a:r>
              <a:rPr lang="en-US" sz="2400" dirty="0" err="1">
                <a:latin typeface="+mj-lt"/>
              </a:rPr>
              <a:t>persuadee</a:t>
            </a:r>
            <a:r>
              <a:rPr lang="en-US" sz="2400" dirty="0">
                <a:latin typeface="+mj-lt"/>
              </a:rPr>
              <a:t> to adopt a change in a given attitude or behavior because the </a:t>
            </a:r>
            <a:r>
              <a:rPr lang="en-US" sz="2400" dirty="0" err="1">
                <a:latin typeface="+mj-lt"/>
              </a:rPr>
              <a:t>persuadee</a:t>
            </a:r>
            <a:r>
              <a:rPr lang="en-US" sz="2400" dirty="0">
                <a:latin typeface="+mj-lt"/>
              </a:rPr>
              <a:t> has had his perceptions enlarged or changed” (O’Donnell and </a:t>
            </a:r>
            <a:r>
              <a:rPr lang="en-US" sz="2400" dirty="0" err="1">
                <a:latin typeface="+mj-lt"/>
              </a:rPr>
              <a:t>Kable</a:t>
            </a:r>
            <a:r>
              <a:rPr lang="en-US" sz="2400" dirty="0">
                <a:latin typeface="+mj-lt"/>
              </a:rPr>
              <a:t>, 9)</a:t>
            </a:r>
          </a:p>
          <a:p>
            <a:pPr marL="990600" lvl="1" indent="-533400" eaLnBrk="1" hangingPunct="1">
              <a:buClr>
                <a:srgbClr val="FF0000"/>
              </a:buClr>
              <a:buSzTx/>
              <a:buFont typeface="Wingdings" pitchFamily="2" charset="2"/>
              <a:buChar char="Ø"/>
              <a:defRPr/>
            </a:pPr>
            <a:r>
              <a:rPr lang="en-US" sz="2400" dirty="0">
                <a:latin typeface="+mj-lt"/>
              </a:rPr>
              <a:t>“The use of verbal and nonverbal symbols to create meanings in a situation of mutual influence, in which the original goals of the participants are to effect changes in the beliefs, attitudes, values, or behaviors of the other participants. Persuasion is a type of </a:t>
            </a:r>
            <a:r>
              <a:rPr lang="en-US" sz="2400" dirty="0">
                <a:solidFill>
                  <a:srgbClr val="000090"/>
                </a:solidFill>
                <a:latin typeface="+mj-lt"/>
              </a:rPr>
              <a:t>communication</a:t>
            </a:r>
            <a:r>
              <a:rPr lang="en-US" sz="2400" dirty="0">
                <a:latin typeface="+mj-lt"/>
              </a:rPr>
              <a:t> in which at least one of the participants has a desire to change the other person” (</a:t>
            </a:r>
            <a:r>
              <a:rPr lang="en-US" sz="2400" dirty="0" err="1">
                <a:latin typeface="+mj-lt"/>
              </a:rPr>
              <a:t>Lulofs</a:t>
            </a:r>
            <a:r>
              <a:rPr lang="en-US" sz="2400" dirty="0">
                <a:latin typeface="+mj-lt"/>
              </a:rPr>
              <a:t>, 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p:cTn id="7" dur="1000" fill="hold"/>
                                        <p:tgtEl>
                                          <p:spTgt spid="10445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044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44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4451">
                                            <p:txEl>
                                              <p:pRg st="1" end="1"/>
                                            </p:txEl>
                                          </p:spTgt>
                                        </p:tgtEl>
                                        <p:attrNameLst>
                                          <p:attrName>style.visibility</p:attrName>
                                        </p:attrNameLst>
                                      </p:cBhvr>
                                      <p:to>
                                        <p:strVal val="visible"/>
                                      </p:to>
                                    </p:set>
                                    <p:anim calcmode="lin" valueType="num">
                                      <p:cBhvr>
                                        <p:cTn id="14" dur="1000" fill="hold"/>
                                        <p:tgtEl>
                                          <p:spTgt spid="104451">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0445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44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F41511826D644A6D8753A3A584289" ma:contentTypeVersion="4" ma:contentTypeDescription="Create a new document." ma:contentTypeScope="" ma:versionID="2f4b478003c1d2ec0a3c6e5744901d69">
  <xsd:schema xmlns:xsd="http://www.w3.org/2001/XMLSchema" xmlns:xs="http://www.w3.org/2001/XMLSchema" xmlns:p="http://schemas.microsoft.com/office/2006/metadata/properties" xmlns:ns1="http://schemas.microsoft.com/sharepoint/v3" xmlns:ns3="70e58c30-3d67-42d5-941a-8749cdc8c880" targetNamespace="http://schemas.microsoft.com/office/2006/metadata/properties" ma:root="true" ma:fieldsID="00216bdd6e395df4107e63df4aee2270" ns1:_="" ns3:_="">
    <xsd:import namespace="http://schemas.microsoft.com/sharepoint/v3"/>
    <xsd:import namespace="70e58c30-3d67-42d5-941a-8749cdc8c880"/>
    <xsd:element name="properties">
      <xsd:complexType>
        <xsd:sequence>
          <xsd:element name="documentManagement">
            <xsd:complexType>
              <xsd:all>
                <xsd:element ref="ns3:SharedWithUsers" minOccurs="0"/>
                <xsd:element ref="ns1:IMAddres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description=""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e58c30-3d67-42d5-941a-8749cdc8c88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ddress xmlns="http://schemas.microsoft.com/sharepoint/v3" xsi:nil="true"/>
  </documentManagement>
</p:properties>
</file>

<file path=customXml/itemProps1.xml><?xml version="1.0" encoding="utf-8"?>
<ds:datastoreItem xmlns:ds="http://schemas.openxmlformats.org/officeDocument/2006/customXml" ds:itemID="{A300A06F-171A-457C-907A-1BE57E3AF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0e58c30-3d67-42d5-941a-8749cdc8c8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AC73E8-937B-48A7-8BC2-9CF9383801E8}">
  <ds:schemaRefs>
    <ds:schemaRef ds:uri="http://schemas.microsoft.com/sharepoint/v3/contenttype/forms"/>
  </ds:schemaRefs>
</ds:datastoreItem>
</file>

<file path=customXml/itemProps3.xml><?xml version="1.0" encoding="utf-8"?>
<ds:datastoreItem xmlns:ds="http://schemas.openxmlformats.org/officeDocument/2006/customXml" ds:itemID="{2237802A-096B-4959-A23B-2058454A7E9B}">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1765</TotalTime>
  <Words>2099</Words>
  <Application>Microsoft Macintosh PowerPoint</Application>
  <PresentationFormat>On-screen Show (4:3)</PresentationFormat>
  <Paragraphs>203</Paragraphs>
  <Slides>34</Slides>
  <Notes>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34</vt:i4>
      </vt:variant>
    </vt:vector>
  </HeadingPairs>
  <TitlesOfParts>
    <vt:vector size="49" baseType="lpstr">
      <vt:lpstr>ＭＳ Ｐゴシック</vt:lpstr>
      <vt:lpstr>Arial</vt:lpstr>
      <vt:lpstr>Book Antiqua</vt:lpstr>
      <vt:lpstr>Calibri</vt:lpstr>
      <vt:lpstr>Century Gothic</vt:lpstr>
      <vt:lpstr>Franklin Gothic Book</vt:lpstr>
      <vt:lpstr>Garamond</vt:lpstr>
      <vt:lpstr>Tahoma</vt:lpstr>
      <vt:lpstr>Times New Roman</vt:lpstr>
      <vt:lpstr>Wingdings</vt:lpstr>
      <vt:lpstr>Wingdings 2</vt:lpstr>
      <vt:lpstr>Default Design</vt:lpstr>
      <vt:lpstr>Apothecary</vt:lpstr>
      <vt:lpstr>Technic</vt:lpstr>
      <vt:lpstr>Orbit</vt:lpstr>
      <vt:lpstr>Welcome to Preaching, Persuasion, and Leadership</vt:lpstr>
      <vt:lpstr>What Will This Class Do For You?</vt:lpstr>
      <vt:lpstr>Preaching and the  “breakout church”</vt:lpstr>
      <vt:lpstr>What Will This Class Do For You?</vt:lpstr>
      <vt:lpstr>Overview</vt:lpstr>
      <vt:lpstr>2 Corinthians 5:10-11</vt:lpstr>
      <vt:lpstr>Define “Persuasion”</vt:lpstr>
      <vt:lpstr>Class Definitions</vt:lpstr>
      <vt:lpstr>Defining “Persuasion”</vt:lpstr>
      <vt:lpstr>Defining “Persuasion”</vt:lpstr>
      <vt:lpstr>Common Features in Definitions of Persuasion</vt:lpstr>
      <vt:lpstr>Coercion……….. Persuasion</vt:lpstr>
      <vt:lpstr>PowerPoint Presentation</vt:lpstr>
      <vt:lpstr>Common Features in Definitions of Persuasion</vt:lpstr>
      <vt:lpstr>PERSUASION</vt:lpstr>
      <vt:lpstr>Should we think of preaching  as a form of persuasion?</vt:lpstr>
      <vt:lpstr>PowerPoint Presentation</vt:lpstr>
      <vt:lpstr>The Bible And Persuasion</vt:lpstr>
      <vt:lpstr>The Bible And Persuasion</vt:lpstr>
      <vt:lpstr>Should we think of preaching as a form of persuasion?</vt:lpstr>
      <vt:lpstr>Πείθω (Persuade) Note: see the exhaustive word study of this term in Overstreet, Persuasive Preaching</vt:lpstr>
      <vt:lpstr>Audience Adaptation in the Sermons of Paul</vt:lpstr>
      <vt:lpstr>Audience Adaptation in Peter’s Sermon (Acts 2:14-39)</vt:lpstr>
      <vt:lpstr>Should we think of preaching as a form of persuasion?</vt:lpstr>
      <vt:lpstr>Augustine from On Christian Doctrine, Book 4</vt:lpstr>
      <vt:lpstr>Augustine from On Christian Doctrine, Book 4</vt:lpstr>
      <vt:lpstr>PowerPoint Presentation</vt:lpstr>
      <vt:lpstr>PowerPoint Presentation</vt:lpstr>
      <vt:lpstr>PowerPoint Presentation</vt:lpstr>
      <vt:lpstr>PowerPoint Presentation</vt:lpstr>
      <vt:lpstr>Case Study (time permitting)</vt:lpstr>
      <vt:lpstr>Case Study: John Ortberg,  “The Most Important Decision” http://mppc.org/sermons/most-important-decision</vt:lpstr>
      <vt:lpstr>Black</vt:lpstr>
      <vt:lpstr>Preaching (Homiletics)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Rick Griffith</cp:lastModifiedBy>
  <cp:revision>99</cp:revision>
  <dcterms:created xsi:type="dcterms:W3CDTF">2006-10-17T07:00:26Z</dcterms:created>
  <dcterms:modified xsi:type="dcterms:W3CDTF">2024-02-05T12:56:48Z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0x010100419F41511826D644A6D8753A3A584289</vt:lpwstr>
  </property>
</Properties>
</file>